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Garamond"/>
      <p:regular r:id="rId33"/>
      <p:bold r:id="rId34"/>
      <p:italic r:id="rId35"/>
      <p:boldItalic r:id="rId36"/>
    </p:embeddedFont>
    <p:embeddedFont>
      <p:font typeface="Old Standard TT"/>
      <p:regular r:id="rId37"/>
      <p:bold r:id="rId38"/>
      <p:italic r:id="rId39"/>
    </p:embeddedFont>
    <p:embeddedFont>
      <p:font typeface="Helvetica Neue"/>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5.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HelveticaNeue-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Garamond-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Garamond-italic.fntdata"/><Relationship Id="rId12" Type="http://schemas.openxmlformats.org/officeDocument/2006/relationships/slide" Target="slides/slide7.xml"/><Relationship Id="rId34" Type="http://schemas.openxmlformats.org/officeDocument/2006/relationships/font" Target="fonts/Garamond-bold.fntdata"/><Relationship Id="rId15" Type="http://schemas.openxmlformats.org/officeDocument/2006/relationships/slide" Target="slides/slide10.xml"/><Relationship Id="rId37" Type="http://schemas.openxmlformats.org/officeDocument/2006/relationships/font" Target="fonts/OldStandardTT-regular.fntdata"/><Relationship Id="rId14" Type="http://schemas.openxmlformats.org/officeDocument/2006/relationships/slide" Target="slides/slide9.xml"/><Relationship Id="rId36" Type="http://schemas.openxmlformats.org/officeDocument/2006/relationships/font" Target="fonts/Garamond-boldItalic.fntdata"/><Relationship Id="rId17" Type="http://schemas.openxmlformats.org/officeDocument/2006/relationships/slide" Target="slides/slide12.xml"/><Relationship Id="rId39" Type="http://schemas.openxmlformats.org/officeDocument/2006/relationships/font" Target="fonts/OldStandardTT-italic.fntdata"/><Relationship Id="rId16" Type="http://schemas.openxmlformats.org/officeDocument/2006/relationships/slide" Target="slides/slide11.xml"/><Relationship Id="rId38" Type="http://schemas.openxmlformats.org/officeDocument/2006/relationships/font" Target="fonts/OldStandardT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6e22d6583_1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6e22d658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6e22d6583_1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6e22d658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6818"/>
              </a:lnSpc>
              <a:spcBef>
                <a:spcPts val="1200"/>
              </a:spcBef>
              <a:spcAft>
                <a:spcPts val="0"/>
              </a:spcAft>
              <a:buClr>
                <a:schemeClr val="dk1"/>
              </a:buClr>
              <a:buSzPts val="1100"/>
              <a:buFont typeface="Arial"/>
              <a:buNone/>
            </a:pPr>
            <a:r>
              <a:rPr lang="en" sz="1200">
                <a:solidFill>
                  <a:schemeClr val="dk1"/>
                </a:solidFill>
                <a:latin typeface="Verdana"/>
                <a:ea typeface="Verdana"/>
                <a:cs typeface="Verdana"/>
                <a:sym typeface="Verdana"/>
              </a:rPr>
              <a:t>It is a kind of the separator es and masks.which generally separates the images as well as videos and outputs it in the form of bounding box,class</a:t>
            </a:r>
            <a:endParaRPr sz="1200">
              <a:solidFill>
                <a:schemeClr val="dk1"/>
              </a:solidFill>
              <a:latin typeface="Verdana"/>
              <a:ea typeface="Verdana"/>
              <a:cs typeface="Verdana"/>
              <a:sym typeface="Verdana"/>
            </a:endParaRPr>
          </a:p>
          <a:p>
            <a:pPr indent="0" lvl="0" marL="0" rtl="0" algn="l">
              <a:lnSpc>
                <a:spcPct val="6818"/>
              </a:lnSpc>
              <a:spcBef>
                <a:spcPts val="1200"/>
              </a:spcBef>
              <a:spcAft>
                <a:spcPts val="0"/>
              </a:spcAft>
              <a:buNone/>
            </a:pPr>
            <a:r>
              <a:rPr lang="en">
                <a:solidFill>
                  <a:schemeClr val="dk1"/>
                </a:solidFill>
              </a:rPr>
              <a:t>For eg : </a:t>
            </a:r>
            <a:r>
              <a:rPr lang="en" sz="1200">
                <a:solidFill>
                  <a:schemeClr val="dk1"/>
                </a:solidFill>
                <a:latin typeface="Verdana"/>
                <a:ea typeface="Verdana"/>
                <a:cs typeface="Verdana"/>
                <a:sym typeface="Verdana"/>
              </a:rPr>
              <a:t>e.g., allowing us to estimate human poses in the same framework.</a:t>
            </a:r>
            <a:endParaRPr sz="1200">
              <a:solidFill>
                <a:schemeClr val="dk1"/>
              </a:solidFill>
              <a:latin typeface="Verdana"/>
              <a:ea typeface="Verdana"/>
              <a:cs typeface="Verdana"/>
              <a:sym typeface="Verdana"/>
            </a:endParaRPr>
          </a:p>
          <a:p>
            <a:pPr indent="0" lvl="0" marL="0" rtl="0" algn="l">
              <a:lnSpc>
                <a:spcPct val="6818"/>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6e22d6583_1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6e22d658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6f4ea2a0a_0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6f4ea2a0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6e22d6583_1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6e22d6583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6f4ea2a0a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6f4ea2a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6f4ea2a0a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6f4ea2a0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So notice two things, first, this is a lot like the image classification and localization algorithm . And that it outputs the bounding balls coordinates explicitly. And so this allows in your network to output bounding boxes of any aspect ratio, as well as, output much more precise coordinates that aren't just dictated by the stripe size of your sliding windows classifier.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And second, this is a convolutional implementation and you're not implementing this algorithm nine times on the 3 by 3 grid or if you're using a 19 by 19 grid.19 squared is 361.</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Instead, this is one single convolutional implantation, where you use one consonant with a lot of shared computation between all the computations needed for all of your 3 by 3 grid cells.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6f4ea2a0a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6f4ea2a0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6f4ea2a0a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6f4ea2a0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6f4ea2a0a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6f4ea2a0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To do so, you'll use </a:t>
            </a:r>
            <a:r>
              <a:rPr b="1" lang="en" sz="1200">
                <a:solidFill>
                  <a:schemeClr val="dk1"/>
                </a:solidFill>
                <a:latin typeface="Calibri"/>
                <a:ea typeface="Calibri"/>
                <a:cs typeface="Calibri"/>
                <a:sym typeface="Calibri"/>
              </a:rPr>
              <a:t>non-max suppression</a:t>
            </a:r>
            <a:r>
              <a:rPr lang="en" sz="1200">
                <a:solidFill>
                  <a:schemeClr val="dk1"/>
                </a:solidFill>
                <a:latin typeface="Calibri"/>
                <a:ea typeface="Calibri"/>
                <a:cs typeface="Calibri"/>
                <a:sym typeface="Calibri"/>
              </a:rPr>
              <a:t>. Specifically, you'll carry out these steps: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Get rid of boxes with a low score (meaning, the box is not very confident about detecting a class; either due to the low probability of any object, or low probability of this particular class).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Select only one box when several boxes overlap with each other and detect the same object</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this Modern world due to the increase in the number of vehicles on the</a:t>
            </a:r>
            <a:endParaRPr/>
          </a:p>
          <a:p>
            <a:pPr indent="0" lvl="0" marL="0" rtl="0" algn="l">
              <a:spcBef>
                <a:spcPts val="0"/>
              </a:spcBef>
              <a:spcAft>
                <a:spcPts val="0"/>
              </a:spcAft>
              <a:buClr>
                <a:schemeClr val="dk1"/>
              </a:buClr>
              <a:buSzPts val="1100"/>
              <a:buFont typeface="Arial"/>
              <a:buNone/>
            </a:pPr>
            <a:r>
              <a:rPr lang="en"/>
              <a:t>road day by day is a very challenging task for the administration to control</a:t>
            </a:r>
            <a:endParaRPr/>
          </a:p>
          <a:p>
            <a:pPr indent="0" lvl="0" marL="0" rtl="0" algn="l">
              <a:spcBef>
                <a:spcPts val="0"/>
              </a:spcBef>
              <a:spcAft>
                <a:spcPts val="0"/>
              </a:spcAft>
              <a:buClr>
                <a:schemeClr val="dk1"/>
              </a:buClr>
              <a:buSzPts val="1100"/>
              <a:buFont typeface="Arial"/>
              <a:buNone/>
            </a:pPr>
            <a:r>
              <a:rPr lang="en"/>
              <a:t>and manage the traffic, Also to identify the suspect who is not following the</a:t>
            </a:r>
            <a:endParaRPr/>
          </a:p>
          <a:p>
            <a:pPr indent="0" lvl="0" marL="0" rtl="0" algn="l">
              <a:spcBef>
                <a:spcPts val="0"/>
              </a:spcBef>
              <a:spcAft>
                <a:spcPts val="0"/>
              </a:spcAft>
              <a:buClr>
                <a:schemeClr val="dk1"/>
              </a:buClr>
              <a:buSzPts val="1100"/>
              <a:buFont typeface="Arial"/>
              <a:buNone/>
            </a:pPr>
            <a:r>
              <a:rPr lang="en"/>
              <a:t>rules and regulation. So for that in urban areas CCTV cameras are being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installed for monitoring different events and objects taking place. This Video-</a:t>
            </a:r>
            <a:endParaRPr/>
          </a:p>
          <a:p>
            <a:pPr indent="0" lvl="0" marL="0" rtl="0" algn="l">
              <a:spcBef>
                <a:spcPts val="0"/>
              </a:spcBef>
              <a:spcAft>
                <a:spcPts val="0"/>
              </a:spcAft>
              <a:buClr>
                <a:schemeClr val="dk1"/>
              </a:buClr>
              <a:buSzPts val="1100"/>
              <a:buFont typeface="Arial"/>
              <a:buNone/>
            </a:pPr>
            <a:r>
              <a:rPr lang="en"/>
              <a:t>surveillance also helps to reach out to the person who does not follow traffic</a:t>
            </a:r>
            <a:endParaRPr/>
          </a:p>
          <a:p>
            <a:pPr indent="0" lvl="0" marL="0" rtl="0" algn="l">
              <a:spcBef>
                <a:spcPts val="0"/>
              </a:spcBef>
              <a:spcAft>
                <a:spcPts val="0"/>
              </a:spcAft>
              <a:buClr>
                <a:schemeClr val="dk1"/>
              </a:buClr>
              <a:buSzPts val="1100"/>
              <a:buFont typeface="Arial"/>
              <a:buNone/>
            </a:pPr>
            <a:r>
              <a:rPr lang="en"/>
              <a:t>rules and regulations. So for the model The same concept is applied to</a:t>
            </a:r>
            <a:endParaRPr/>
          </a:p>
          <a:p>
            <a:pPr indent="0" lvl="0" marL="0" rtl="0" algn="l">
              <a:spcBef>
                <a:spcPts val="0"/>
              </a:spcBef>
              <a:spcAft>
                <a:spcPts val="0"/>
              </a:spcAft>
              <a:buClr>
                <a:schemeClr val="dk1"/>
              </a:buClr>
              <a:buSzPts val="1100"/>
              <a:buFont typeface="Arial"/>
              <a:buNone/>
            </a:pPr>
            <a:r>
              <a:rPr lang="en"/>
              <a:t>Nirma University campus, Using different cameras throughout the campus at</a:t>
            </a:r>
            <a:endParaRPr/>
          </a:p>
          <a:p>
            <a:pPr indent="0" lvl="0" marL="0" rtl="0" algn="l">
              <a:spcBef>
                <a:spcPts val="0"/>
              </a:spcBef>
              <a:spcAft>
                <a:spcPts val="0"/>
              </a:spcAft>
              <a:buNone/>
            </a:pPr>
            <a:r>
              <a:rPr lang="en"/>
              <a:t>different locations one can observe each activity of vehicles taking place.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6f4ea2a0a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6f4ea2a0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Even after filtering by thresholding over the class scores, you still end up with a lot of overlapping boxes. A second filter for selecting the right boxes is called non-maximum suppression (NMS).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In this example, the model has predicted 3 cars, but it's actually 3 predictions of the same car. Running non-max suppression (NMS) will select only the most accurate (highest probability) of the 3 boxes.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6f4ea2a0a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6f4ea2a0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6f4ea2a0a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6f4ea2a0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The test image is first broken up into a grid and the network then produces output vectors, one for each grid cell. These vectors tell us if a cell has an object in it, what class the object is, and the bounding boxes for the object. Since we’re using two anchor boxes, we’ll get two predicted anchor boxes for each grid cell. Some, in fact most of the predicted anchor boxes will have a very low PC(Probability of object being present in it) value.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After producing these output vectors, we use non-maximal suppression to get rid of unlikely bounding boxes. For each class, non-maximal suppression gets rid of the bounding boxes that have a PC value lower than some given threshold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6f4ea2a0a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6f4ea2a0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In particular, if your data set has some tall, skinny objects like pedestrians, and some white objects like cars, then this allows your learning algorithm to specialize so that some of the outputs can specialize in detecting white, fat objects like cars, and some of the output units can specialize in detecting tall, skinny objects like pedestrians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6f4ea2a0a_0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6f4ea2a0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6f4ea2a0a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6f4ea2a0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6f4ea2a0a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6f4ea2a0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6818"/>
              </a:lnSpc>
              <a:spcBef>
                <a:spcPts val="1200"/>
              </a:spcBef>
              <a:spcAft>
                <a:spcPts val="0"/>
              </a:spcAft>
              <a:buClr>
                <a:schemeClr val="dk1"/>
              </a:buClr>
              <a:buSzPts val="1100"/>
              <a:buFont typeface="Arial"/>
              <a:buNone/>
            </a:pPr>
            <a:r>
              <a:rPr lang="en" sz="1200">
                <a:solidFill>
                  <a:schemeClr val="dk1"/>
                </a:solidFill>
                <a:latin typeface="Verdana"/>
                <a:ea typeface="Verdana"/>
                <a:cs typeface="Verdana"/>
                <a:sym typeface="Verdana"/>
              </a:rPr>
              <a:t>we convert the .osm file into an xml file using the NETCONVERT command to make it able to run into SUMO. Then, we used the POLYCONVERT command to import shapes and then we generated random traffic using randomTrips.py file. At last, a SUMO config is create to start the simulation. </a:t>
            </a:r>
            <a:endParaRPr sz="1200">
              <a:solidFill>
                <a:schemeClr val="dk1"/>
              </a:solidFill>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6f4ea2a0a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6f4ea2a0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6818"/>
              </a:lnSpc>
              <a:spcBef>
                <a:spcPts val="1200"/>
              </a:spcBef>
              <a:spcAft>
                <a:spcPts val="0"/>
              </a:spcAft>
              <a:buNone/>
            </a:pPr>
            <a:r>
              <a:rPr lang="en" sz="1200">
                <a:solidFill>
                  <a:schemeClr val="dk1"/>
                </a:solidFill>
                <a:latin typeface="Verdana"/>
                <a:ea typeface="Verdana"/>
                <a:cs typeface="Verdana"/>
                <a:sym typeface="Verdana"/>
              </a:rPr>
              <a:t>It can classify and divide into different colors like White, Black, Red, Green, Blue, Orange, Yellow and Violet.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6e22d6583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6e22d658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6818"/>
              </a:lnSpc>
              <a:spcBef>
                <a:spcPts val="1200"/>
              </a:spcBef>
              <a:spcAft>
                <a:spcPts val="0"/>
              </a:spcAft>
              <a:buClr>
                <a:schemeClr val="dk1"/>
              </a:buClr>
              <a:buSzPts val="1100"/>
              <a:buFont typeface="Arial"/>
              <a:buNone/>
            </a:pPr>
            <a:r>
              <a:rPr lang="en" sz="1200">
                <a:solidFill>
                  <a:schemeClr val="dk1"/>
                </a:solidFill>
                <a:highlight>
                  <a:srgbClr val="FFFFFF"/>
                </a:highlight>
                <a:latin typeface="Verdana"/>
                <a:ea typeface="Verdana"/>
                <a:cs typeface="Verdana"/>
                <a:sym typeface="Verdana"/>
              </a:rPr>
              <a:t>Color Histogram is a representation of the distribution of colors in an image. For digital images, it will represent the total number of pixels having fixed range of colors whether they belong to R, G, B segment or any combination of it, that span the image's color space, the set of all possible colors.</a:t>
            </a:r>
            <a:endParaRPr sz="1200">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6e22d6583_1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6e22d658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6818"/>
              </a:lnSpc>
              <a:spcBef>
                <a:spcPts val="1200"/>
              </a:spcBef>
              <a:spcAft>
                <a:spcPts val="0"/>
              </a:spcAft>
              <a:buClr>
                <a:schemeClr val="dk1"/>
              </a:buClr>
              <a:buSzPts val="1100"/>
              <a:buFont typeface="Arial"/>
              <a:buNone/>
            </a:pPr>
            <a:r>
              <a:rPr lang="en" sz="1200">
                <a:solidFill>
                  <a:schemeClr val="dk1"/>
                </a:solidFill>
                <a:highlight>
                  <a:srgbClr val="FFFFFF"/>
                </a:highlight>
                <a:latin typeface="Verdana"/>
                <a:ea typeface="Verdana"/>
                <a:cs typeface="Verdana"/>
                <a:sym typeface="Verdana"/>
              </a:rPr>
              <a:t>K nearest neighbors is a simple as well as supervised learning  algorithm that stores all available cases and classifies new cases based on a similarity measure (e.g., distance functions).</a:t>
            </a:r>
            <a:endParaRPr sz="1200">
              <a:solidFill>
                <a:schemeClr val="dk1"/>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21100" y="325125"/>
            <a:ext cx="4824600" cy="98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Mini Project - 3</a:t>
            </a:r>
            <a:endParaRPr/>
          </a:p>
        </p:txBody>
      </p:sp>
      <p:sp>
        <p:nvSpPr>
          <p:cNvPr id="60" name="Google Shape;60;p13"/>
          <p:cNvSpPr txBox="1"/>
          <p:nvPr>
            <p:ph idx="1" type="subTitle"/>
          </p:nvPr>
        </p:nvSpPr>
        <p:spPr>
          <a:xfrm>
            <a:off x="4781000" y="3447750"/>
            <a:ext cx="4281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Prepared By</a:t>
            </a:r>
            <a:endParaRPr/>
          </a:p>
          <a:p>
            <a:pPr indent="0" lvl="0" marL="0" rtl="0" algn="l">
              <a:spcBef>
                <a:spcPts val="0"/>
              </a:spcBef>
              <a:spcAft>
                <a:spcPts val="0"/>
              </a:spcAft>
              <a:buNone/>
            </a:pPr>
            <a:r>
              <a:rPr lang="en"/>
              <a:t>Saiyam Shah ( 17bit104 ) </a:t>
            </a:r>
            <a:endParaRPr/>
          </a:p>
          <a:p>
            <a:pPr indent="0" lvl="0" marL="0" rtl="0" algn="l">
              <a:spcBef>
                <a:spcPts val="0"/>
              </a:spcBef>
              <a:spcAft>
                <a:spcPts val="0"/>
              </a:spcAft>
              <a:buNone/>
            </a:pPr>
            <a:r>
              <a:rPr lang="en"/>
              <a:t>Karan Sheth ( 17bit105 )</a:t>
            </a:r>
            <a:endParaRPr/>
          </a:p>
        </p:txBody>
      </p:sp>
      <p:sp>
        <p:nvSpPr>
          <p:cNvPr id="61" name="Google Shape;61;p13"/>
          <p:cNvSpPr txBox="1"/>
          <p:nvPr/>
        </p:nvSpPr>
        <p:spPr>
          <a:xfrm>
            <a:off x="472475" y="1895000"/>
            <a:ext cx="7830000" cy="11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ld Standard TT"/>
                <a:ea typeface="Old Standard TT"/>
                <a:cs typeface="Old Standard TT"/>
                <a:sym typeface="Old Standard TT"/>
              </a:rPr>
              <a:t>Classification and Identification of Vehicles by Video </a:t>
            </a:r>
            <a:r>
              <a:rPr lang="en" sz="3000">
                <a:solidFill>
                  <a:srgbClr val="FFFFFF"/>
                </a:solidFill>
                <a:latin typeface="Old Standard TT"/>
                <a:ea typeface="Old Standard TT"/>
                <a:cs typeface="Old Standard TT"/>
                <a:sym typeface="Old Standard TT"/>
              </a:rPr>
              <a:t>Surveillance</a:t>
            </a:r>
            <a:r>
              <a:rPr lang="en" sz="3000">
                <a:solidFill>
                  <a:srgbClr val="FFFFFF"/>
                </a:solidFill>
                <a:latin typeface="Old Standard TT"/>
                <a:ea typeface="Old Standard TT"/>
                <a:cs typeface="Old Standard TT"/>
                <a:sym typeface="Old Standard TT"/>
              </a:rPr>
              <a:t> Using Machine Learning</a:t>
            </a:r>
            <a:endParaRPr sz="3000">
              <a:solidFill>
                <a:srgbClr val="FFFFFF"/>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1021500"/>
          </a:xfrm>
          <a:prstGeom prst="rect">
            <a:avLst/>
          </a:prstGeom>
        </p:spPr>
        <p:txBody>
          <a:bodyPr anchorCtr="0" anchor="t" bIns="91425" lIns="91425" spcFirstLastPara="1" rIns="91425" wrap="square" tIns="91425">
            <a:noAutofit/>
          </a:bodyPr>
          <a:lstStyle/>
          <a:p>
            <a:pPr indent="0" lvl="0" marL="0" rtl="0" algn="ctr">
              <a:lnSpc>
                <a:spcPct val="6818"/>
              </a:lnSpc>
              <a:spcBef>
                <a:spcPts val="1200"/>
              </a:spcBef>
              <a:spcAft>
                <a:spcPts val="0"/>
              </a:spcAft>
              <a:buNone/>
            </a:pPr>
            <a:r>
              <a:rPr b="1" lang="en">
                <a:highlight>
                  <a:srgbClr val="FFFFFF"/>
                </a:highlight>
                <a:latin typeface="Verdana"/>
                <a:ea typeface="Verdana"/>
                <a:cs typeface="Verdana"/>
                <a:sym typeface="Verdana"/>
              </a:rPr>
              <a:t>Continue...</a:t>
            </a:r>
            <a:endParaRPr b="1" i="1">
              <a:highlight>
                <a:srgbClr val="FFFFFF"/>
              </a:highlight>
              <a:latin typeface="Verdana"/>
              <a:ea typeface="Verdana"/>
              <a:cs typeface="Verdana"/>
              <a:sym typeface="Verdana"/>
            </a:endParaRPr>
          </a:p>
        </p:txBody>
      </p:sp>
      <p:pic>
        <p:nvPicPr>
          <p:cNvPr id="118" name="Google Shape;118;p22"/>
          <p:cNvPicPr preferRelativeResize="0"/>
          <p:nvPr/>
        </p:nvPicPr>
        <p:blipFill>
          <a:blip r:embed="rId3">
            <a:alphaModFix/>
          </a:blip>
          <a:stretch>
            <a:fillRect/>
          </a:stretch>
        </p:blipFill>
        <p:spPr>
          <a:xfrm>
            <a:off x="1503875" y="1733950"/>
            <a:ext cx="5819775" cy="252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nvSpPr>
        <p:spPr>
          <a:xfrm>
            <a:off x="1265200" y="398025"/>
            <a:ext cx="7188600" cy="1092600"/>
          </a:xfrm>
          <a:prstGeom prst="rect">
            <a:avLst/>
          </a:prstGeom>
          <a:noFill/>
          <a:ln>
            <a:noFill/>
          </a:ln>
        </p:spPr>
        <p:txBody>
          <a:bodyPr anchorCtr="0" anchor="t" bIns="91425" lIns="91425" spcFirstLastPara="1" rIns="91425" wrap="square" tIns="91425">
            <a:noAutofit/>
          </a:bodyPr>
          <a:lstStyle/>
          <a:p>
            <a:pPr indent="0" lvl="0" marL="0" rtl="0" algn="l">
              <a:lnSpc>
                <a:spcPct val="6818"/>
              </a:lnSpc>
              <a:spcBef>
                <a:spcPts val="1200"/>
              </a:spcBef>
              <a:spcAft>
                <a:spcPts val="0"/>
              </a:spcAft>
              <a:buClr>
                <a:schemeClr val="dk1"/>
              </a:buClr>
              <a:buSzPts val="1100"/>
              <a:buFont typeface="Arial"/>
              <a:buNone/>
            </a:pPr>
            <a:r>
              <a:rPr b="1" lang="en" sz="3000">
                <a:solidFill>
                  <a:schemeClr val="dk1"/>
                </a:solidFill>
                <a:latin typeface="Verdana"/>
                <a:ea typeface="Verdana"/>
                <a:cs typeface="Verdana"/>
                <a:sym typeface="Verdana"/>
              </a:rPr>
              <a:t>Object Counting Using Mask R-CNN </a:t>
            </a:r>
            <a:endParaRPr b="1" sz="3000">
              <a:solidFill>
                <a:schemeClr val="dk1"/>
              </a:solidFill>
              <a:latin typeface="Verdana"/>
              <a:ea typeface="Verdana"/>
              <a:cs typeface="Verdana"/>
              <a:sym typeface="Verdana"/>
            </a:endParaRPr>
          </a:p>
          <a:p>
            <a:pPr indent="0" lvl="0" marL="0" rtl="0" algn="l">
              <a:spcBef>
                <a:spcPts val="0"/>
              </a:spcBef>
              <a:spcAft>
                <a:spcPts val="0"/>
              </a:spcAft>
              <a:buNone/>
            </a:pPr>
            <a:r>
              <a:t/>
            </a:r>
            <a:endParaRPr b="1" sz="3000">
              <a:solidFill>
                <a:schemeClr val="dk1"/>
              </a:solidFill>
              <a:latin typeface="Verdana"/>
              <a:ea typeface="Verdana"/>
              <a:cs typeface="Verdana"/>
              <a:sym typeface="Verdana"/>
            </a:endParaRPr>
          </a:p>
        </p:txBody>
      </p:sp>
      <p:sp>
        <p:nvSpPr>
          <p:cNvPr id="124" name="Google Shape;124;p23"/>
          <p:cNvSpPr txBox="1"/>
          <p:nvPr/>
        </p:nvSpPr>
        <p:spPr>
          <a:xfrm>
            <a:off x="522600" y="2061150"/>
            <a:ext cx="8098800" cy="2722200"/>
          </a:xfrm>
          <a:prstGeom prst="rect">
            <a:avLst/>
          </a:prstGeom>
          <a:noFill/>
          <a:ln>
            <a:noFill/>
          </a:ln>
        </p:spPr>
        <p:txBody>
          <a:bodyPr anchorCtr="0" anchor="t" bIns="91425" lIns="91425" spcFirstLastPara="1" rIns="91425" wrap="square" tIns="91425">
            <a:noAutofit/>
          </a:bodyPr>
          <a:lstStyle/>
          <a:p>
            <a:pPr indent="-323850" lvl="0" marL="457200" rtl="0" algn="l">
              <a:lnSpc>
                <a:spcPct val="6818"/>
              </a:lnSpc>
              <a:spcBef>
                <a:spcPts val="1200"/>
              </a:spcBef>
              <a:spcAft>
                <a:spcPts val="0"/>
              </a:spcAft>
              <a:buClr>
                <a:schemeClr val="dk1"/>
              </a:buClr>
              <a:buSzPts val="1500"/>
              <a:buFont typeface="Verdana"/>
              <a:buChar char="●"/>
            </a:pPr>
            <a:r>
              <a:rPr lang="en" sz="1500">
                <a:solidFill>
                  <a:schemeClr val="dk1"/>
                </a:solidFill>
                <a:latin typeface="Verdana"/>
                <a:ea typeface="Verdana"/>
                <a:cs typeface="Verdana"/>
                <a:sym typeface="Verdana"/>
              </a:rPr>
              <a:t>The method, called Mask R-CNN, extends Faster R-CNN by adding a branch for predicting an object mask in parallel with the existing branch for bounding box recognition</a:t>
            </a:r>
            <a:endParaRPr sz="1500">
              <a:solidFill>
                <a:schemeClr val="dk1"/>
              </a:solidFill>
              <a:latin typeface="Verdana"/>
              <a:ea typeface="Verdana"/>
              <a:cs typeface="Verdana"/>
              <a:sym typeface="Verdana"/>
            </a:endParaRPr>
          </a:p>
          <a:p>
            <a:pPr indent="0" lvl="0" marL="457200" rtl="0" algn="l">
              <a:lnSpc>
                <a:spcPct val="6818"/>
              </a:lnSpc>
              <a:spcBef>
                <a:spcPts val="1200"/>
              </a:spcBef>
              <a:spcAft>
                <a:spcPts val="0"/>
              </a:spcAft>
              <a:buNone/>
            </a:pPr>
            <a:r>
              <a:t/>
            </a:r>
            <a:endParaRPr sz="1500">
              <a:solidFill>
                <a:schemeClr val="dk1"/>
              </a:solidFill>
              <a:latin typeface="Verdana"/>
              <a:ea typeface="Verdana"/>
              <a:cs typeface="Verdana"/>
              <a:sym typeface="Verdana"/>
            </a:endParaRPr>
          </a:p>
          <a:p>
            <a:pPr indent="-323850" lvl="0" marL="457200" rtl="0" algn="l">
              <a:lnSpc>
                <a:spcPct val="6818"/>
              </a:lnSpc>
              <a:spcBef>
                <a:spcPts val="1200"/>
              </a:spcBef>
              <a:spcAft>
                <a:spcPts val="0"/>
              </a:spcAft>
              <a:buClr>
                <a:schemeClr val="dk1"/>
              </a:buClr>
              <a:buSzPts val="1500"/>
              <a:buFont typeface="Verdana"/>
              <a:buChar char="●"/>
            </a:pPr>
            <a:r>
              <a:rPr lang="en" sz="1500">
                <a:solidFill>
                  <a:schemeClr val="dk1"/>
                </a:solidFill>
                <a:latin typeface="Verdana"/>
                <a:ea typeface="Verdana"/>
                <a:cs typeface="Verdana"/>
                <a:sym typeface="Verdana"/>
              </a:rPr>
              <a:t>Mask R-CNN is simple to train and adds only a small overhead to Faster R-CNN, running at 5 fps.</a:t>
            </a:r>
            <a:endParaRPr sz="1500">
              <a:solidFill>
                <a:schemeClr val="dk1"/>
              </a:solidFill>
              <a:latin typeface="Verdana"/>
              <a:ea typeface="Verdana"/>
              <a:cs typeface="Verdana"/>
              <a:sym typeface="Verdana"/>
            </a:endParaRPr>
          </a:p>
          <a:p>
            <a:pPr indent="0" lvl="0" marL="457200" rtl="0" algn="l">
              <a:lnSpc>
                <a:spcPct val="6818"/>
              </a:lnSpc>
              <a:spcBef>
                <a:spcPts val="1200"/>
              </a:spcBef>
              <a:spcAft>
                <a:spcPts val="0"/>
              </a:spcAft>
              <a:buNone/>
            </a:pPr>
            <a:r>
              <a:t/>
            </a:r>
            <a:endParaRPr sz="1500">
              <a:solidFill>
                <a:schemeClr val="dk1"/>
              </a:solidFill>
              <a:latin typeface="Verdana"/>
              <a:ea typeface="Verdana"/>
              <a:cs typeface="Verdana"/>
              <a:sym typeface="Verdana"/>
            </a:endParaRPr>
          </a:p>
          <a:p>
            <a:pPr indent="-323850" lvl="0" marL="457200" rtl="0" algn="l">
              <a:lnSpc>
                <a:spcPct val="6818"/>
              </a:lnSpc>
              <a:spcBef>
                <a:spcPts val="1200"/>
              </a:spcBef>
              <a:spcAft>
                <a:spcPts val="0"/>
              </a:spcAft>
              <a:buClr>
                <a:schemeClr val="dk1"/>
              </a:buClr>
              <a:buSzPts val="1500"/>
              <a:buFont typeface="Verdana"/>
              <a:buChar char="●"/>
            </a:pPr>
            <a:r>
              <a:rPr lang="en" sz="1500">
                <a:solidFill>
                  <a:schemeClr val="dk1"/>
                </a:solidFill>
                <a:latin typeface="Verdana"/>
                <a:ea typeface="Verdana"/>
                <a:cs typeface="Verdana"/>
                <a:sym typeface="Verdana"/>
              </a:rPr>
              <a:t>Mask R-CNN is easy to generalize to other tasks</a:t>
            </a:r>
            <a:endParaRPr sz="1500">
              <a:solidFill>
                <a:schemeClr val="dk1"/>
              </a:solidFill>
              <a:latin typeface="Verdana"/>
              <a:ea typeface="Verdana"/>
              <a:cs typeface="Verdana"/>
              <a:sym typeface="Verdana"/>
            </a:endParaRPr>
          </a:p>
          <a:p>
            <a:pPr indent="0" lvl="0" marL="457200" rtl="0" algn="l">
              <a:lnSpc>
                <a:spcPct val="6818"/>
              </a:lnSpc>
              <a:spcBef>
                <a:spcPts val="1200"/>
              </a:spcBef>
              <a:spcAft>
                <a:spcPts val="0"/>
              </a:spcAft>
              <a:buNone/>
            </a:pPr>
            <a:r>
              <a:t/>
            </a:r>
            <a:endParaRPr sz="1500">
              <a:solidFill>
                <a:schemeClr val="dk1"/>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nvSpPr>
        <p:spPr>
          <a:xfrm>
            <a:off x="1205100" y="333575"/>
            <a:ext cx="7188600" cy="1092600"/>
          </a:xfrm>
          <a:prstGeom prst="rect">
            <a:avLst/>
          </a:prstGeom>
          <a:noFill/>
          <a:ln>
            <a:noFill/>
          </a:ln>
        </p:spPr>
        <p:txBody>
          <a:bodyPr anchorCtr="0" anchor="t" bIns="91425" lIns="91425" spcFirstLastPara="1" rIns="91425" wrap="square" tIns="91425">
            <a:noAutofit/>
          </a:bodyPr>
          <a:lstStyle/>
          <a:p>
            <a:pPr indent="0" lvl="0" marL="0" rtl="0" algn="l">
              <a:lnSpc>
                <a:spcPct val="6818"/>
              </a:lnSpc>
              <a:spcBef>
                <a:spcPts val="1200"/>
              </a:spcBef>
              <a:spcAft>
                <a:spcPts val="0"/>
              </a:spcAft>
              <a:buClr>
                <a:schemeClr val="dk1"/>
              </a:buClr>
              <a:buSzPts val="1100"/>
              <a:buFont typeface="Arial"/>
              <a:buNone/>
            </a:pPr>
            <a:r>
              <a:rPr b="1" lang="en" sz="3000">
                <a:solidFill>
                  <a:schemeClr val="dk1"/>
                </a:solidFill>
                <a:latin typeface="Verdana"/>
                <a:ea typeface="Verdana"/>
                <a:cs typeface="Verdana"/>
                <a:sym typeface="Verdana"/>
              </a:rPr>
              <a:t>Architecture of Mask RCNN structure</a:t>
            </a:r>
            <a:endParaRPr b="1" sz="3000">
              <a:solidFill>
                <a:schemeClr val="dk1"/>
              </a:solidFill>
              <a:latin typeface="Verdana"/>
              <a:ea typeface="Verdana"/>
              <a:cs typeface="Verdana"/>
              <a:sym typeface="Verdana"/>
            </a:endParaRPr>
          </a:p>
          <a:p>
            <a:pPr indent="0" lvl="0" marL="0" rtl="0" algn="l">
              <a:spcBef>
                <a:spcPts val="0"/>
              </a:spcBef>
              <a:spcAft>
                <a:spcPts val="0"/>
              </a:spcAft>
              <a:buNone/>
            </a:pPr>
            <a:r>
              <a:t/>
            </a:r>
            <a:endParaRPr b="1" sz="3000">
              <a:solidFill>
                <a:schemeClr val="dk1"/>
              </a:solidFill>
              <a:latin typeface="Verdana"/>
              <a:ea typeface="Verdana"/>
              <a:cs typeface="Verdana"/>
              <a:sym typeface="Verdana"/>
            </a:endParaRPr>
          </a:p>
        </p:txBody>
      </p:sp>
      <p:pic>
        <p:nvPicPr>
          <p:cNvPr id="130" name="Google Shape;130;p24"/>
          <p:cNvPicPr preferRelativeResize="0"/>
          <p:nvPr/>
        </p:nvPicPr>
        <p:blipFill>
          <a:blip r:embed="rId3">
            <a:alphaModFix/>
          </a:blip>
          <a:stretch>
            <a:fillRect/>
          </a:stretch>
        </p:blipFill>
        <p:spPr>
          <a:xfrm>
            <a:off x="1320125" y="1627450"/>
            <a:ext cx="6503742" cy="305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nvSpPr>
        <p:spPr>
          <a:xfrm>
            <a:off x="961900" y="374100"/>
            <a:ext cx="6452700" cy="9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4000">
              <a:solidFill>
                <a:schemeClr val="dk1"/>
              </a:solidFill>
              <a:latin typeface="Garamond"/>
              <a:ea typeface="Garamond"/>
              <a:cs typeface="Garamond"/>
              <a:sym typeface="Garamond"/>
            </a:endParaRPr>
          </a:p>
        </p:txBody>
      </p:sp>
      <p:sp>
        <p:nvSpPr>
          <p:cNvPr id="136" name="Google Shape;136;p25"/>
          <p:cNvSpPr/>
          <p:nvPr/>
        </p:nvSpPr>
        <p:spPr>
          <a:xfrm>
            <a:off x="280575" y="3568250"/>
            <a:ext cx="8737200" cy="9234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sz="1800">
              <a:solidFill>
                <a:srgbClr val="212121"/>
              </a:solidFill>
              <a:latin typeface="Garamond"/>
              <a:ea typeface="Garamond"/>
              <a:cs typeface="Garamond"/>
              <a:sym typeface="Garamond"/>
            </a:endParaRPr>
          </a:p>
        </p:txBody>
      </p:sp>
      <p:sp>
        <p:nvSpPr>
          <p:cNvPr id="137" name="Google Shape;137;p25"/>
          <p:cNvSpPr txBox="1"/>
          <p:nvPr/>
        </p:nvSpPr>
        <p:spPr>
          <a:xfrm>
            <a:off x="587825" y="1349400"/>
            <a:ext cx="7668600" cy="3000000"/>
          </a:xfrm>
          <a:prstGeom prst="rect">
            <a:avLst/>
          </a:prstGeom>
          <a:noFill/>
          <a:ln>
            <a:noFill/>
          </a:ln>
        </p:spPr>
        <p:txBody>
          <a:bodyPr anchorCtr="0" anchor="t" bIns="91425" lIns="91425" spcFirstLastPara="1" rIns="91425" wrap="square" tIns="91425">
            <a:noAutofit/>
          </a:bodyPr>
          <a:lstStyle/>
          <a:p>
            <a:pPr indent="0" lvl="0" marL="0" rtl="0" algn="ctr">
              <a:lnSpc>
                <a:spcPct val="6818"/>
              </a:lnSpc>
              <a:spcBef>
                <a:spcPts val="1200"/>
              </a:spcBef>
              <a:spcAft>
                <a:spcPts val="0"/>
              </a:spcAft>
              <a:buNone/>
            </a:pPr>
            <a:r>
              <a:rPr b="1" lang="en" sz="4800">
                <a:solidFill>
                  <a:schemeClr val="lt1"/>
                </a:solidFill>
                <a:latin typeface="Verdana"/>
                <a:ea typeface="Verdana"/>
                <a:cs typeface="Verdana"/>
                <a:sym typeface="Verdana"/>
              </a:rPr>
              <a:t>Object Detection and Classification</a:t>
            </a:r>
            <a:endParaRPr b="1" sz="4800">
              <a:solidFill>
                <a:schemeClr val="lt1"/>
              </a:solidFill>
              <a:latin typeface="Verdana"/>
              <a:ea typeface="Verdana"/>
              <a:cs typeface="Verdana"/>
              <a:sym typeface="Verdana"/>
            </a:endParaRPr>
          </a:p>
          <a:p>
            <a:pPr indent="0" lvl="0" marL="0" rtl="0" algn="ctr">
              <a:lnSpc>
                <a:spcPct val="6818"/>
              </a:lnSpc>
              <a:spcBef>
                <a:spcPts val="1200"/>
              </a:spcBef>
              <a:spcAft>
                <a:spcPts val="0"/>
              </a:spcAft>
              <a:buNone/>
            </a:pPr>
            <a:r>
              <a:t/>
            </a:r>
            <a:endParaRPr b="1" sz="4800">
              <a:solidFill>
                <a:schemeClr val="lt1"/>
              </a:solidFill>
              <a:latin typeface="Verdana"/>
              <a:ea typeface="Verdana"/>
              <a:cs typeface="Verdana"/>
              <a:sym typeface="Verdana"/>
            </a:endParaRPr>
          </a:p>
          <a:p>
            <a:pPr indent="0" lvl="0" marL="0" rtl="0" algn="ctr">
              <a:spcBef>
                <a:spcPts val="1200"/>
              </a:spcBef>
              <a:spcAft>
                <a:spcPts val="0"/>
              </a:spcAft>
              <a:buNone/>
            </a:pPr>
            <a:r>
              <a:t/>
            </a:r>
            <a:endParaRPr b="1" sz="4800">
              <a:solidFill>
                <a:schemeClr val="lt1"/>
              </a:solidFill>
              <a:highlight>
                <a:schemeClr val="lt1"/>
              </a:highlight>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6"/>
          <p:cNvPicPr preferRelativeResize="0"/>
          <p:nvPr/>
        </p:nvPicPr>
        <p:blipFill rotWithShape="1">
          <a:blip r:embed="rId3">
            <a:alphaModFix/>
          </a:blip>
          <a:srcRect b="0" l="0" r="0" t="0"/>
          <a:stretch/>
        </p:blipFill>
        <p:spPr>
          <a:xfrm>
            <a:off x="478532" y="2427935"/>
            <a:ext cx="2419350" cy="2390775"/>
          </a:xfrm>
          <a:prstGeom prst="rect">
            <a:avLst/>
          </a:prstGeom>
          <a:noFill/>
          <a:ln>
            <a:noFill/>
          </a:ln>
        </p:spPr>
      </p:pic>
      <p:pic>
        <p:nvPicPr>
          <p:cNvPr id="143" name="Google Shape;143;p26"/>
          <p:cNvPicPr preferRelativeResize="0"/>
          <p:nvPr/>
        </p:nvPicPr>
        <p:blipFill rotWithShape="1">
          <a:blip r:embed="rId4">
            <a:alphaModFix/>
          </a:blip>
          <a:srcRect b="0" l="0" r="0" t="0"/>
          <a:stretch/>
        </p:blipFill>
        <p:spPr>
          <a:xfrm>
            <a:off x="3324008" y="2432664"/>
            <a:ext cx="2495983" cy="2556315"/>
          </a:xfrm>
          <a:prstGeom prst="rect">
            <a:avLst/>
          </a:prstGeom>
          <a:noFill/>
          <a:ln>
            <a:noFill/>
          </a:ln>
        </p:spPr>
      </p:pic>
      <p:pic>
        <p:nvPicPr>
          <p:cNvPr id="144" name="Google Shape;144;p26"/>
          <p:cNvPicPr preferRelativeResize="0"/>
          <p:nvPr/>
        </p:nvPicPr>
        <p:blipFill rotWithShape="1">
          <a:blip r:embed="rId5">
            <a:alphaModFix/>
          </a:blip>
          <a:srcRect b="0" l="0" r="0" t="0"/>
          <a:stretch/>
        </p:blipFill>
        <p:spPr>
          <a:xfrm>
            <a:off x="6393866" y="2471674"/>
            <a:ext cx="2426667" cy="2478298"/>
          </a:xfrm>
          <a:prstGeom prst="rect">
            <a:avLst/>
          </a:prstGeom>
          <a:noFill/>
          <a:ln>
            <a:noFill/>
          </a:ln>
        </p:spPr>
      </p:pic>
      <p:sp>
        <p:nvSpPr>
          <p:cNvPr id="145" name="Google Shape;145;p26"/>
          <p:cNvSpPr txBox="1"/>
          <p:nvPr/>
        </p:nvSpPr>
        <p:spPr>
          <a:xfrm>
            <a:off x="664989" y="872311"/>
            <a:ext cx="5847000" cy="12003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2400"/>
              <a:buFont typeface="Arial"/>
              <a:buChar char="•"/>
            </a:pPr>
            <a:r>
              <a:rPr lang="en" sz="2400">
                <a:solidFill>
                  <a:srgbClr val="000000"/>
                </a:solidFill>
                <a:latin typeface="Garamond"/>
                <a:ea typeface="Garamond"/>
                <a:cs typeface="Garamond"/>
                <a:sym typeface="Garamond"/>
              </a:rPr>
              <a:t>Localization</a:t>
            </a:r>
            <a:endParaRPr/>
          </a:p>
          <a:p>
            <a:pPr indent="-285750" lvl="0" marL="285750" marR="0" rtl="0" algn="l">
              <a:spcBef>
                <a:spcPts val="0"/>
              </a:spcBef>
              <a:spcAft>
                <a:spcPts val="0"/>
              </a:spcAft>
              <a:buClr>
                <a:srgbClr val="000000"/>
              </a:buClr>
              <a:buSzPts val="2400"/>
              <a:buFont typeface="Arial"/>
              <a:buChar char="•"/>
            </a:pPr>
            <a:r>
              <a:rPr lang="en" sz="2400">
                <a:solidFill>
                  <a:srgbClr val="000000"/>
                </a:solidFill>
                <a:latin typeface="Garamond"/>
                <a:ea typeface="Garamond"/>
                <a:cs typeface="Garamond"/>
                <a:sym typeface="Garamond"/>
              </a:rPr>
              <a:t>Detection</a:t>
            </a:r>
            <a:endParaRPr/>
          </a:p>
          <a:p>
            <a:pPr indent="-285750" lvl="0" marL="285750" marR="0" rtl="0" algn="l">
              <a:spcBef>
                <a:spcPts val="0"/>
              </a:spcBef>
              <a:spcAft>
                <a:spcPts val="0"/>
              </a:spcAft>
              <a:buClr>
                <a:srgbClr val="000000"/>
              </a:buClr>
              <a:buSzPts val="2400"/>
              <a:buFont typeface="Arial"/>
              <a:buChar char="•"/>
            </a:pPr>
            <a:r>
              <a:rPr lang="en" sz="2400">
                <a:solidFill>
                  <a:srgbClr val="000000"/>
                </a:solidFill>
                <a:latin typeface="Garamond"/>
                <a:ea typeface="Garamond"/>
                <a:cs typeface="Garamond"/>
                <a:sym typeface="Garamond"/>
              </a:rPr>
              <a:t>Classification</a:t>
            </a:r>
            <a:endParaRPr/>
          </a:p>
        </p:txBody>
      </p:sp>
      <p:sp>
        <p:nvSpPr>
          <p:cNvPr id="146" name="Google Shape;146;p26"/>
          <p:cNvSpPr txBox="1"/>
          <p:nvPr/>
        </p:nvSpPr>
        <p:spPr>
          <a:xfrm>
            <a:off x="1647118" y="226260"/>
            <a:ext cx="60918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200">
                <a:solidFill>
                  <a:srgbClr val="000000"/>
                </a:solidFill>
                <a:latin typeface="Garamond"/>
                <a:ea typeface="Garamond"/>
                <a:cs typeface="Garamond"/>
                <a:sym typeface="Garamond"/>
              </a:rPr>
              <a:t>Objectives</a:t>
            </a:r>
            <a:endParaRPr b="1" sz="3200">
              <a:solidFill>
                <a:srgbClr val="000000"/>
              </a:solidFill>
              <a:latin typeface="Garamond"/>
              <a:ea typeface="Garamond"/>
              <a:cs typeface="Garamond"/>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nvSpPr>
        <p:spPr>
          <a:xfrm>
            <a:off x="1526100" y="226241"/>
            <a:ext cx="6091800" cy="1132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262626"/>
              </a:buClr>
              <a:buSzPts val="4400"/>
              <a:buFont typeface="Garamond"/>
              <a:buNone/>
            </a:pPr>
            <a:r>
              <a:rPr lang="en" sz="4400">
                <a:solidFill>
                  <a:srgbClr val="262626"/>
                </a:solidFill>
                <a:latin typeface="Garamond"/>
                <a:ea typeface="Garamond"/>
                <a:cs typeface="Garamond"/>
                <a:sym typeface="Garamond"/>
              </a:rPr>
              <a:t>Region -CNN</a:t>
            </a:r>
            <a:endParaRPr sz="4400">
              <a:solidFill>
                <a:srgbClr val="262626"/>
              </a:solidFill>
              <a:latin typeface="Garamond"/>
              <a:ea typeface="Garamond"/>
              <a:cs typeface="Garamond"/>
              <a:sym typeface="Garamond"/>
            </a:endParaRPr>
          </a:p>
        </p:txBody>
      </p:sp>
      <p:pic>
        <p:nvPicPr>
          <p:cNvPr id="152" name="Google Shape;152;p27"/>
          <p:cNvPicPr preferRelativeResize="0"/>
          <p:nvPr/>
        </p:nvPicPr>
        <p:blipFill rotWithShape="1">
          <a:blip r:embed="rId3">
            <a:alphaModFix/>
          </a:blip>
          <a:srcRect b="0" l="0" r="0" t="0"/>
          <a:stretch/>
        </p:blipFill>
        <p:spPr>
          <a:xfrm>
            <a:off x="325500" y="2330200"/>
            <a:ext cx="2137075" cy="2064400"/>
          </a:xfrm>
          <a:prstGeom prst="rect">
            <a:avLst/>
          </a:prstGeom>
          <a:noFill/>
          <a:ln>
            <a:noFill/>
          </a:ln>
        </p:spPr>
      </p:pic>
      <p:pic>
        <p:nvPicPr>
          <p:cNvPr id="153" name="Google Shape;153;p27"/>
          <p:cNvPicPr preferRelativeResize="0"/>
          <p:nvPr/>
        </p:nvPicPr>
        <p:blipFill rotWithShape="1">
          <a:blip r:embed="rId4">
            <a:alphaModFix/>
          </a:blip>
          <a:srcRect b="0" l="0" r="0" t="0"/>
          <a:stretch/>
        </p:blipFill>
        <p:spPr>
          <a:xfrm>
            <a:off x="3381250" y="2403000"/>
            <a:ext cx="1968475" cy="2064400"/>
          </a:xfrm>
          <a:prstGeom prst="rect">
            <a:avLst/>
          </a:prstGeom>
          <a:noFill/>
          <a:ln>
            <a:noFill/>
          </a:ln>
        </p:spPr>
      </p:pic>
      <p:pic>
        <p:nvPicPr>
          <p:cNvPr id="154" name="Google Shape;154;p27"/>
          <p:cNvPicPr preferRelativeResize="0"/>
          <p:nvPr/>
        </p:nvPicPr>
        <p:blipFill rotWithShape="1">
          <a:blip r:embed="rId5">
            <a:alphaModFix/>
          </a:blip>
          <a:srcRect b="0" l="0" r="0" t="0"/>
          <a:stretch/>
        </p:blipFill>
        <p:spPr>
          <a:xfrm>
            <a:off x="6552850" y="2474800"/>
            <a:ext cx="1968475" cy="1920800"/>
          </a:xfrm>
          <a:prstGeom prst="rect">
            <a:avLst/>
          </a:prstGeom>
          <a:noFill/>
          <a:ln>
            <a:noFill/>
          </a:ln>
        </p:spPr>
      </p:pic>
      <p:cxnSp>
        <p:nvCxnSpPr>
          <p:cNvPr id="155" name="Google Shape;155;p27"/>
          <p:cNvCxnSpPr/>
          <p:nvPr/>
        </p:nvCxnSpPr>
        <p:spPr>
          <a:xfrm>
            <a:off x="2538745" y="3420830"/>
            <a:ext cx="746700" cy="0"/>
          </a:xfrm>
          <a:prstGeom prst="straightConnector1">
            <a:avLst/>
          </a:prstGeom>
          <a:noFill/>
          <a:ln cap="flat" cmpd="sng" w="9525">
            <a:solidFill>
              <a:srgbClr val="83992A"/>
            </a:solidFill>
            <a:prstDash val="solid"/>
            <a:round/>
            <a:headEnd len="sm" w="sm" type="none"/>
            <a:tailEnd len="med" w="med" type="triangle"/>
          </a:ln>
        </p:spPr>
      </p:cxnSp>
      <p:cxnSp>
        <p:nvCxnSpPr>
          <p:cNvPr id="156" name="Google Shape;156;p27"/>
          <p:cNvCxnSpPr/>
          <p:nvPr/>
        </p:nvCxnSpPr>
        <p:spPr>
          <a:xfrm>
            <a:off x="5538180" y="3427545"/>
            <a:ext cx="945000" cy="15300"/>
          </a:xfrm>
          <a:prstGeom prst="straightConnector1">
            <a:avLst/>
          </a:prstGeom>
          <a:noFill/>
          <a:ln cap="flat" cmpd="sng" w="9525">
            <a:solidFill>
              <a:srgbClr val="83992A"/>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8"/>
          <p:cNvSpPr txBox="1"/>
          <p:nvPr/>
        </p:nvSpPr>
        <p:spPr>
          <a:xfrm>
            <a:off x="1647125" y="226232"/>
            <a:ext cx="6091800" cy="1617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262626"/>
              </a:buClr>
              <a:buSzPts val="4400"/>
              <a:buFont typeface="Garamond"/>
              <a:buNone/>
            </a:pPr>
            <a:r>
              <a:rPr lang="en" sz="4400">
                <a:solidFill>
                  <a:srgbClr val="262626"/>
                </a:solidFill>
                <a:latin typeface="Garamond"/>
                <a:ea typeface="Garamond"/>
                <a:cs typeface="Garamond"/>
                <a:sym typeface="Garamond"/>
              </a:rPr>
              <a:t>Bounding Box Detection Algorithm</a:t>
            </a:r>
            <a:endParaRPr sz="4400">
              <a:solidFill>
                <a:srgbClr val="262626"/>
              </a:solidFill>
              <a:latin typeface="Garamond"/>
              <a:ea typeface="Garamond"/>
              <a:cs typeface="Garamond"/>
              <a:sym typeface="Garamond"/>
            </a:endParaRPr>
          </a:p>
        </p:txBody>
      </p:sp>
      <p:pic>
        <p:nvPicPr>
          <p:cNvPr id="162" name="Google Shape;162;p28"/>
          <p:cNvPicPr preferRelativeResize="0"/>
          <p:nvPr/>
        </p:nvPicPr>
        <p:blipFill rotWithShape="1">
          <a:blip r:embed="rId3">
            <a:alphaModFix/>
          </a:blip>
          <a:srcRect b="0" l="0" r="0" t="0"/>
          <a:stretch/>
        </p:blipFill>
        <p:spPr>
          <a:xfrm>
            <a:off x="833950" y="2442100"/>
            <a:ext cx="3387300" cy="212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nvSpPr>
        <p:spPr>
          <a:xfrm>
            <a:off x="1779300" y="242275"/>
            <a:ext cx="49506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sz="3200">
                <a:solidFill>
                  <a:schemeClr val="dk1"/>
                </a:solidFill>
                <a:latin typeface="Garamond"/>
                <a:ea typeface="Garamond"/>
                <a:cs typeface="Garamond"/>
                <a:sym typeface="Garamond"/>
              </a:rPr>
              <a:t>Specifying Bounding Box</a:t>
            </a:r>
            <a:endParaRPr b="1" sz="3200">
              <a:solidFill>
                <a:schemeClr val="dk1"/>
              </a:solidFill>
              <a:latin typeface="Garamond"/>
              <a:ea typeface="Garamond"/>
              <a:cs typeface="Garamond"/>
              <a:sym typeface="Garamond"/>
            </a:endParaRPr>
          </a:p>
        </p:txBody>
      </p:sp>
      <p:pic>
        <p:nvPicPr>
          <p:cNvPr id="168" name="Google Shape;168;p29"/>
          <p:cNvPicPr preferRelativeResize="0"/>
          <p:nvPr/>
        </p:nvPicPr>
        <p:blipFill rotWithShape="1">
          <a:blip r:embed="rId3">
            <a:alphaModFix/>
          </a:blip>
          <a:srcRect b="0" l="0" r="0" t="0"/>
          <a:stretch/>
        </p:blipFill>
        <p:spPr>
          <a:xfrm>
            <a:off x="595677" y="1597125"/>
            <a:ext cx="5603250" cy="310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nvSpPr>
        <p:spPr>
          <a:xfrm>
            <a:off x="1362700" y="226250"/>
            <a:ext cx="63762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3200">
              <a:solidFill>
                <a:schemeClr val="dk1"/>
              </a:solidFill>
              <a:latin typeface="Garamond"/>
              <a:ea typeface="Garamond"/>
              <a:cs typeface="Garamond"/>
              <a:sym typeface="Garamond"/>
            </a:endParaRPr>
          </a:p>
        </p:txBody>
      </p:sp>
      <p:sp>
        <p:nvSpPr>
          <p:cNvPr id="174" name="Google Shape;174;p30"/>
          <p:cNvSpPr txBox="1"/>
          <p:nvPr/>
        </p:nvSpPr>
        <p:spPr>
          <a:xfrm>
            <a:off x="66800" y="1148925"/>
            <a:ext cx="8683800" cy="2404800"/>
          </a:xfrm>
          <a:prstGeom prst="rect">
            <a:avLst/>
          </a:prstGeom>
          <a:noFill/>
          <a:ln>
            <a:noFill/>
          </a:ln>
        </p:spPr>
        <p:txBody>
          <a:bodyPr anchorCtr="0" anchor="t" bIns="91425" lIns="91425" spcFirstLastPara="1" rIns="91425" wrap="square" tIns="91425">
            <a:noAutofit/>
          </a:bodyPr>
          <a:lstStyle/>
          <a:p>
            <a:pPr indent="-285750" lvl="0" marL="285750" rtl="0" algn="l">
              <a:spcBef>
                <a:spcPts val="0"/>
              </a:spcBef>
              <a:spcAft>
                <a:spcPts val="0"/>
              </a:spcAft>
              <a:buClr>
                <a:schemeClr val="dk1"/>
              </a:buClr>
              <a:buSzPts val="2400"/>
              <a:buChar char="•"/>
            </a:pPr>
            <a:r>
              <a:rPr lang="en" sz="2400">
                <a:solidFill>
                  <a:schemeClr val="dk1"/>
                </a:solidFill>
                <a:latin typeface="Garamond"/>
                <a:ea typeface="Garamond"/>
                <a:cs typeface="Garamond"/>
                <a:sym typeface="Garamond"/>
              </a:rPr>
              <a:t> A function helps to use for evaluating your object detection algorithm.</a:t>
            </a:r>
            <a:endParaRPr>
              <a:solidFill>
                <a:schemeClr val="dk1"/>
              </a:solidFill>
            </a:endParaRPr>
          </a:p>
          <a:p>
            <a:pPr indent="-285750" lvl="0" marL="285750" rtl="0" algn="l">
              <a:spcBef>
                <a:spcPts val="0"/>
              </a:spcBef>
              <a:spcAft>
                <a:spcPts val="0"/>
              </a:spcAft>
              <a:buClr>
                <a:schemeClr val="dk1"/>
              </a:buClr>
              <a:buSzPts val="2400"/>
              <a:buChar char="•"/>
            </a:pPr>
            <a:r>
              <a:rPr lang="en" sz="2400">
                <a:solidFill>
                  <a:schemeClr val="dk1"/>
                </a:solidFill>
                <a:latin typeface="Garamond"/>
                <a:ea typeface="Garamond"/>
                <a:cs typeface="Garamond"/>
                <a:sym typeface="Garamond"/>
              </a:rPr>
              <a:t>Correct if IOU &gt;= 0.5.</a:t>
            </a:r>
            <a:endParaRPr>
              <a:solidFill>
                <a:schemeClr val="dk1"/>
              </a:solidFill>
            </a:endParaRPr>
          </a:p>
          <a:p>
            <a:pPr indent="-285750" lvl="0" marL="285750" rtl="0" algn="l">
              <a:spcBef>
                <a:spcPts val="0"/>
              </a:spcBef>
              <a:spcAft>
                <a:spcPts val="0"/>
              </a:spcAft>
              <a:buClr>
                <a:schemeClr val="dk1"/>
              </a:buClr>
              <a:buSzPts val="2400"/>
              <a:buChar char="•"/>
            </a:pPr>
            <a:r>
              <a:rPr lang="en" sz="2400">
                <a:solidFill>
                  <a:schemeClr val="dk1"/>
                </a:solidFill>
                <a:latin typeface="Garamond"/>
                <a:ea typeface="Garamond"/>
                <a:cs typeface="Garamond"/>
                <a:sym typeface="Garamond"/>
              </a:rPr>
              <a:t>More Generally, IoU is a measure of the overlap between two bounding boxes</a:t>
            </a:r>
            <a:endParaRPr>
              <a:solidFill>
                <a:schemeClr val="dk1"/>
              </a:solidFill>
            </a:endParaRPr>
          </a:p>
        </p:txBody>
      </p:sp>
      <p:sp>
        <p:nvSpPr>
          <p:cNvPr id="175" name="Google Shape;175;p30"/>
          <p:cNvSpPr txBox="1"/>
          <p:nvPr/>
        </p:nvSpPr>
        <p:spPr>
          <a:xfrm>
            <a:off x="152400" y="152400"/>
            <a:ext cx="8598300" cy="9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rgbClr val="262626"/>
                </a:solidFill>
                <a:latin typeface="Garamond"/>
                <a:ea typeface="Garamond"/>
                <a:cs typeface="Garamond"/>
                <a:sym typeface="Garamond"/>
              </a:rPr>
              <a:t>Intersection Over Union</a:t>
            </a:r>
            <a:endParaRPr sz="4400">
              <a:solidFill>
                <a:srgbClr val="262626"/>
              </a:solidFill>
              <a:latin typeface="Garamond"/>
              <a:ea typeface="Garamond"/>
              <a:cs typeface="Garamond"/>
              <a:sym typeface="Garamond"/>
            </a:endParaRPr>
          </a:p>
        </p:txBody>
      </p:sp>
      <p:pic>
        <p:nvPicPr>
          <p:cNvPr id="176" name="Google Shape;176;p30"/>
          <p:cNvPicPr preferRelativeResize="0"/>
          <p:nvPr/>
        </p:nvPicPr>
        <p:blipFill rotWithShape="1">
          <a:blip r:embed="rId3">
            <a:alphaModFix/>
          </a:blip>
          <a:srcRect b="0" l="0" r="0" t="0"/>
          <a:stretch/>
        </p:blipFill>
        <p:spPr>
          <a:xfrm>
            <a:off x="315125" y="3152902"/>
            <a:ext cx="8471350" cy="1828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nvSpPr>
        <p:spPr>
          <a:xfrm>
            <a:off x="1362700" y="226250"/>
            <a:ext cx="63762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3200">
              <a:solidFill>
                <a:schemeClr val="dk1"/>
              </a:solidFill>
              <a:latin typeface="Garamond"/>
              <a:ea typeface="Garamond"/>
              <a:cs typeface="Garamond"/>
              <a:sym typeface="Garamond"/>
            </a:endParaRPr>
          </a:p>
        </p:txBody>
      </p:sp>
      <p:sp>
        <p:nvSpPr>
          <p:cNvPr id="182" name="Google Shape;182;p31"/>
          <p:cNvSpPr txBox="1"/>
          <p:nvPr/>
        </p:nvSpPr>
        <p:spPr>
          <a:xfrm>
            <a:off x="-53923" y="7"/>
            <a:ext cx="9601200" cy="1303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4400">
                <a:solidFill>
                  <a:srgbClr val="262626"/>
                </a:solidFill>
                <a:latin typeface="Garamond"/>
                <a:ea typeface="Garamond"/>
                <a:cs typeface="Garamond"/>
                <a:sym typeface="Garamond"/>
              </a:rPr>
              <a:t>Non Max Suppression</a:t>
            </a:r>
            <a:endParaRPr sz="4400">
              <a:solidFill>
                <a:srgbClr val="262626"/>
              </a:solidFill>
              <a:latin typeface="Garamond"/>
              <a:ea typeface="Garamond"/>
              <a:cs typeface="Garamond"/>
              <a:sym typeface="Garamond"/>
            </a:endParaRPr>
          </a:p>
        </p:txBody>
      </p:sp>
      <p:sp>
        <p:nvSpPr>
          <p:cNvPr id="183" name="Google Shape;183;p31"/>
          <p:cNvSpPr txBox="1"/>
          <p:nvPr/>
        </p:nvSpPr>
        <p:spPr>
          <a:xfrm>
            <a:off x="-4251" y="2276558"/>
            <a:ext cx="9110100" cy="9540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000000"/>
              </a:buClr>
              <a:buSzPts val="2800"/>
              <a:buFont typeface="Arial"/>
              <a:buChar char="•"/>
            </a:pPr>
            <a:r>
              <a:rPr lang="en" sz="2800">
                <a:solidFill>
                  <a:srgbClr val="000000"/>
                </a:solidFill>
                <a:latin typeface="Garamond"/>
                <a:ea typeface="Garamond"/>
                <a:cs typeface="Garamond"/>
                <a:sym typeface="Garamond"/>
              </a:rPr>
              <a:t>find multiple detections of the same objects. Rather than detecting an object just once, it might detect it multiple time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1237075" y="1060025"/>
            <a:ext cx="5604000" cy="22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nvSpPr>
        <p:spPr>
          <a:xfrm>
            <a:off x="1362700" y="226250"/>
            <a:ext cx="6376200" cy="58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3200">
              <a:solidFill>
                <a:schemeClr val="dk1"/>
              </a:solidFill>
              <a:latin typeface="Garamond"/>
              <a:ea typeface="Garamond"/>
              <a:cs typeface="Garamond"/>
              <a:sym typeface="Garamond"/>
            </a:endParaRPr>
          </a:p>
        </p:txBody>
      </p:sp>
      <p:sp>
        <p:nvSpPr>
          <p:cNvPr id="189" name="Google Shape;189;p32"/>
          <p:cNvSpPr txBox="1"/>
          <p:nvPr/>
        </p:nvSpPr>
        <p:spPr>
          <a:xfrm>
            <a:off x="66800" y="1148925"/>
            <a:ext cx="8683800" cy="240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p:txBody>
      </p:sp>
      <p:sp>
        <p:nvSpPr>
          <p:cNvPr id="190" name="Google Shape;190;p32"/>
          <p:cNvSpPr txBox="1"/>
          <p:nvPr/>
        </p:nvSpPr>
        <p:spPr>
          <a:xfrm>
            <a:off x="152400" y="152400"/>
            <a:ext cx="8598300" cy="9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4400">
              <a:solidFill>
                <a:srgbClr val="262626"/>
              </a:solidFill>
              <a:latin typeface="Garamond"/>
              <a:ea typeface="Garamond"/>
              <a:cs typeface="Garamond"/>
              <a:sym typeface="Garamond"/>
            </a:endParaRPr>
          </a:p>
        </p:txBody>
      </p:sp>
      <p:pic>
        <p:nvPicPr>
          <p:cNvPr id="191" name="Google Shape;191;p32"/>
          <p:cNvPicPr preferRelativeResize="0"/>
          <p:nvPr/>
        </p:nvPicPr>
        <p:blipFill rotWithShape="1">
          <a:blip r:embed="rId3">
            <a:alphaModFix/>
          </a:blip>
          <a:srcRect b="0" l="0" r="0" t="0"/>
          <a:stretch/>
        </p:blipFill>
        <p:spPr>
          <a:xfrm>
            <a:off x="198175" y="1148925"/>
            <a:ext cx="8747675" cy="313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txBox="1"/>
          <p:nvPr/>
        </p:nvSpPr>
        <p:spPr>
          <a:xfrm>
            <a:off x="208900" y="1750125"/>
            <a:ext cx="8683800" cy="2404800"/>
          </a:xfrm>
          <a:prstGeom prst="rect">
            <a:avLst/>
          </a:prstGeom>
          <a:noFill/>
          <a:ln>
            <a:noFill/>
          </a:ln>
        </p:spPr>
        <p:txBody>
          <a:bodyPr anchorCtr="0" anchor="t" bIns="91425" lIns="91425" spcFirstLastPara="1" rIns="91425" wrap="square" tIns="91425">
            <a:noAutofit/>
          </a:bodyPr>
          <a:lstStyle/>
          <a:p>
            <a:pPr indent="-285750" lvl="0" marL="285750" rtl="0" algn="l">
              <a:spcBef>
                <a:spcPts val="0"/>
              </a:spcBef>
              <a:spcAft>
                <a:spcPts val="0"/>
              </a:spcAft>
              <a:buClr>
                <a:schemeClr val="dk1"/>
              </a:buClr>
              <a:buSzPts val="2400"/>
              <a:buChar char="•"/>
            </a:pPr>
            <a:r>
              <a:rPr lang="en" sz="2400">
                <a:solidFill>
                  <a:schemeClr val="dk1"/>
                </a:solidFill>
                <a:latin typeface="Garamond"/>
                <a:ea typeface="Garamond"/>
                <a:cs typeface="Garamond"/>
                <a:sym typeface="Garamond"/>
              </a:rPr>
              <a:t>One of the problems with object detection as you have seen it so far is that each of the grid cells can detect only one object.</a:t>
            </a:r>
            <a:endParaRPr>
              <a:solidFill>
                <a:schemeClr val="dk1"/>
              </a:solidFill>
            </a:endParaRPr>
          </a:p>
          <a:p>
            <a:pPr indent="-133350" lvl="0" marL="285750" rtl="0" algn="l">
              <a:spcBef>
                <a:spcPts val="0"/>
              </a:spcBef>
              <a:spcAft>
                <a:spcPts val="0"/>
              </a:spcAft>
              <a:buClr>
                <a:schemeClr val="dk1"/>
              </a:buClr>
              <a:buSzPts val="2400"/>
              <a:buFont typeface="Arial"/>
              <a:buNone/>
            </a:pPr>
            <a:r>
              <a:t/>
            </a:r>
            <a:endParaRPr sz="2400">
              <a:solidFill>
                <a:schemeClr val="dk1"/>
              </a:solidFill>
              <a:latin typeface="Garamond"/>
              <a:ea typeface="Garamond"/>
              <a:cs typeface="Garamond"/>
              <a:sym typeface="Garamond"/>
            </a:endParaRPr>
          </a:p>
          <a:p>
            <a:pPr indent="-285750" lvl="0" marL="285750" rtl="0" algn="l">
              <a:spcBef>
                <a:spcPts val="0"/>
              </a:spcBef>
              <a:spcAft>
                <a:spcPts val="0"/>
              </a:spcAft>
              <a:buClr>
                <a:schemeClr val="dk1"/>
              </a:buClr>
              <a:buSzPts val="2400"/>
              <a:buChar char="•"/>
            </a:pPr>
            <a:r>
              <a:rPr lang="en" sz="2400">
                <a:solidFill>
                  <a:schemeClr val="dk1"/>
                </a:solidFill>
                <a:latin typeface="Garamond"/>
                <a:ea typeface="Garamond"/>
                <a:cs typeface="Garamond"/>
                <a:sym typeface="Garamond"/>
              </a:rPr>
              <a:t> What if a grid cell wants to detect multiple objects? Here is what you can do. You can use the idea of anchor boxes.</a:t>
            </a:r>
            <a:endParaRPr sz="2400">
              <a:solidFill>
                <a:schemeClr val="dk1"/>
              </a:solidFill>
              <a:latin typeface="Garamond"/>
              <a:ea typeface="Garamond"/>
              <a:cs typeface="Garamond"/>
              <a:sym typeface="Garamond"/>
            </a:endParaRPr>
          </a:p>
        </p:txBody>
      </p:sp>
      <p:sp>
        <p:nvSpPr>
          <p:cNvPr id="197" name="Google Shape;197;p33"/>
          <p:cNvSpPr txBox="1"/>
          <p:nvPr/>
        </p:nvSpPr>
        <p:spPr>
          <a:xfrm>
            <a:off x="-67298" y="247332"/>
            <a:ext cx="9601200" cy="1303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4400">
                <a:solidFill>
                  <a:srgbClr val="262626"/>
                </a:solidFill>
                <a:latin typeface="Garamond"/>
                <a:ea typeface="Garamond"/>
                <a:cs typeface="Garamond"/>
                <a:sym typeface="Garamond"/>
              </a:rPr>
              <a:t>Anchor Boxes</a:t>
            </a:r>
            <a:endParaRPr sz="4400">
              <a:solidFill>
                <a:srgbClr val="262626"/>
              </a:solidFill>
              <a:latin typeface="Garamond"/>
              <a:ea typeface="Garamond"/>
              <a:cs typeface="Garamond"/>
              <a:sym typeface="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4"/>
          <p:cNvSpPr txBox="1"/>
          <p:nvPr/>
        </p:nvSpPr>
        <p:spPr>
          <a:xfrm>
            <a:off x="-67298" y="247332"/>
            <a:ext cx="9601200" cy="1303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rgbClr val="262626"/>
              </a:solidFill>
              <a:latin typeface="Garamond"/>
              <a:ea typeface="Garamond"/>
              <a:cs typeface="Garamond"/>
              <a:sym typeface="Garamond"/>
            </a:endParaRPr>
          </a:p>
        </p:txBody>
      </p:sp>
      <p:sp>
        <p:nvSpPr>
          <p:cNvPr id="203" name="Google Shape;203;p34"/>
          <p:cNvSpPr txBox="1"/>
          <p:nvPr/>
        </p:nvSpPr>
        <p:spPr>
          <a:xfrm>
            <a:off x="1295402" y="982132"/>
            <a:ext cx="9601200" cy="1303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rgbClr val="262626"/>
              </a:solidFill>
              <a:latin typeface="Garamond"/>
              <a:ea typeface="Garamond"/>
              <a:cs typeface="Garamond"/>
              <a:sym typeface="Garamond"/>
            </a:endParaRPr>
          </a:p>
        </p:txBody>
      </p:sp>
      <p:pic>
        <p:nvPicPr>
          <p:cNvPr id="204" name="Google Shape;204;p34"/>
          <p:cNvPicPr preferRelativeResize="0"/>
          <p:nvPr/>
        </p:nvPicPr>
        <p:blipFill rotWithShape="1">
          <a:blip r:embed="rId3">
            <a:alphaModFix/>
          </a:blip>
          <a:srcRect b="0" l="0" r="0" t="0"/>
          <a:stretch/>
        </p:blipFill>
        <p:spPr>
          <a:xfrm>
            <a:off x="1485425" y="497425"/>
            <a:ext cx="5391150" cy="3363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nvSpPr>
        <p:spPr>
          <a:xfrm>
            <a:off x="419550" y="814950"/>
            <a:ext cx="8584800" cy="17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Garamond"/>
                <a:ea typeface="Garamond"/>
                <a:cs typeface="Garamond"/>
                <a:sym typeface="Garamond"/>
              </a:rPr>
              <a:t>Previously</a:t>
            </a:r>
            <a:endParaRPr>
              <a:solidFill>
                <a:schemeClr val="dk1"/>
              </a:solidFill>
            </a:endParaRPr>
          </a:p>
          <a:p>
            <a:pPr indent="0" lvl="0" marL="0" rtl="0" algn="l">
              <a:spcBef>
                <a:spcPts val="0"/>
              </a:spcBef>
              <a:spcAft>
                <a:spcPts val="0"/>
              </a:spcAft>
              <a:buNone/>
            </a:pPr>
            <a:r>
              <a:t/>
            </a:r>
            <a:endParaRPr sz="2400">
              <a:solidFill>
                <a:schemeClr val="dk1"/>
              </a:solidFill>
              <a:latin typeface="Garamond"/>
              <a:ea typeface="Garamond"/>
              <a:cs typeface="Garamond"/>
              <a:sym typeface="Garamond"/>
            </a:endParaRPr>
          </a:p>
          <a:p>
            <a:pPr indent="-342900" lvl="0" marL="342900" rtl="0" algn="l">
              <a:spcBef>
                <a:spcPts val="0"/>
              </a:spcBef>
              <a:spcAft>
                <a:spcPts val="0"/>
              </a:spcAft>
              <a:buClr>
                <a:schemeClr val="dk1"/>
              </a:buClr>
              <a:buSzPts val="2400"/>
              <a:buChar char="•"/>
            </a:pPr>
            <a:r>
              <a:rPr lang="en" sz="2400">
                <a:solidFill>
                  <a:schemeClr val="dk1"/>
                </a:solidFill>
                <a:latin typeface="Garamond"/>
                <a:ea typeface="Garamond"/>
                <a:cs typeface="Garamond"/>
                <a:sym typeface="Garamond"/>
              </a:rPr>
              <a:t>each object in the training set and the training set image, it was assigned to the grid cell that corresponds to that object's midpoint.</a:t>
            </a:r>
            <a:endParaRPr>
              <a:solidFill>
                <a:schemeClr val="dk1"/>
              </a:solidFill>
            </a:endParaRPr>
          </a:p>
        </p:txBody>
      </p:sp>
      <p:sp>
        <p:nvSpPr>
          <p:cNvPr id="210" name="Google Shape;210;p35"/>
          <p:cNvSpPr txBox="1"/>
          <p:nvPr/>
        </p:nvSpPr>
        <p:spPr>
          <a:xfrm>
            <a:off x="362100" y="2712025"/>
            <a:ext cx="8272200" cy="22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Garamond"/>
                <a:ea typeface="Garamond"/>
                <a:cs typeface="Garamond"/>
                <a:sym typeface="Garamond"/>
              </a:rPr>
              <a:t>After Anchor Box</a:t>
            </a:r>
            <a:endParaRPr>
              <a:solidFill>
                <a:schemeClr val="dk1"/>
              </a:solidFill>
            </a:endParaRPr>
          </a:p>
          <a:p>
            <a:pPr indent="0" lvl="0" marL="0" rtl="0" algn="l">
              <a:spcBef>
                <a:spcPts val="0"/>
              </a:spcBef>
              <a:spcAft>
                <a:spcPts val="0"/>
              </a:spcAft>
              <a:buNone/>
            </a:pPr>
            <a:r>
              <a:t/>
            </a:r>
            <a:endParaRPr sz="2400">
              <a:solidFill>
                <a:schemeClr val="dk1"/>
              </a:solidFill>
              <a:latin typeface="Garamond"/>
              <a:ea typeface="Garamond"/>
              <a:cs typeface="Garamond"/>
              <a:sym typeface="Garamond"/>
            </a:endParaRPr>
          </a:p>
          <a:p>
            <a:pPr indent="-342900" lvl="0" marL="342900" rtl="0" algn="l">
              <a:spcBef>
                <a:spcPts val="0"/>
              </a:spcBef>
              <a:spcAft>
                <a:spcPts val="0"/>
              </a:spcAft>
              <a:buClr>
                <a:schemeClr val="dk1"/>
              </a:buClr>
              <a:buSzPts val="2400"/>
              <a:buChar char="•"/>
            </a:pPr>
            <a:r>
              <a:rPr lang="en" sz="2400">
                <a:solidFill>
                  <a:schemeClr val="dk1"/>
                </a:solidFill>
                <a:latin typeface="Garamond"/>
                <a:ea typeface="Garamond"/>
                <a:cs typeface="Garamond"/>
                <a:sym typeface="Garamond"/>
              </a:rPr>
              <a:t>each object is assigned to the same grid cell as before, assigned to the grid cell that contains the object's midpoint, but it is assigned to a grid cell and anchor box with the highest IoU with the object's shape.</a:t>
            </a:r>
            <a:endParaRPr>
              <a:solidFill>
                <a:schemeClr val="dk1"/>
              </a:solidFill>
            </a:endParaRPr>
          </a:p>
        </p:txBody>
      </p:sp>
      <p:sp>
        <p:nvSpPr>
          <p:cNvPr id="211" name="Google Shape;211;p35"/>
          <p:cNvSpPr txBox="1"/>
          <p:nvPr/>
        </p:nvSpPr>
        <p:spPr>
          <a:xfrm>
            <a:off x="3142500" y="270175"/>
            <a:ext cx="30000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Garamond"/>
                <a:ea typeface="Garamond"/>
                <a:cs typeface="Garamond"/>
                <a:sym typeface="Garamond"/>
              </a:rPr>
              <a:t>Algorithm</a:t>
            </a:r>
            <a:endParaRPr b="1" sz="2400">
              <a:solidFill>
                <a:schemeClr val="dk1"/>
              </a:solidFill>
              <a:latin typeface="Garamond"/>
              <a:ea typeface="Garamond"/>
              <a:cs typeface="Garamond"/>
              <a:sym typeface="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nvSpPr>
        <p:spPr>
          <a:xfrm>
            <a:off x="-67298" y="247332"/>
            <a:ext cx="9601200" cy="1303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rgbClr val="262626"/>
              </a:solidFill>
              <a:latin typeface="Garamond"/>
              <a:ea typeface="Garamond"/>
              <a:cs typeface="Garamond"/>
              <a:sym typeface="Garamond"/>
            </a:endParaRPr>
          </a:p>
        </p:txBody>
      </p:sp>
      <p:sp>
        <p:nvSpPr>
          <p:cNvPr id="217" name="Google Shape;217;p36"/>
          <p:cNvSpPr txBox="1"/>
          <p:nvPr/>
        </p:nvSpPr>
        <p:spPr>
          <a:xfrm>
            <a:off x="1295402" y="982132"/>
            <a:ext cx="9601200" cy="1303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rgbClr val="262626"/>
              </a:solidFill>
              <a:latin typeface="Garamond"/>
              <a:ea typeface="Garamond"/>
              <a:cs typeface="Garamond"/>
              <a:sym typeface="Garamond"/>
            </a:endParaRPr>
          </a:p>
        </p:txBody>
      </p:sp>
      <p:pic>
        <p:nvPicPr>
          <p:cNvPr id="218" name="Google Shape;218;p36"/>
          <p:cNvPicPr preferRelativeResize="0"/>
          <p:nvPr/>
        </p:nvPicPr>
        <p:blipFill rotWithShape="1">
          <a:blip r:embed="rId3">
            <a:alphaModFix/>
          </a:blip>
          <a:srcRect b="0" l="0" r="0" t="0"/>
          <a:stretch/>
        </p:blipFill>
        <p:spPr>
          <a:xfrm>
            <a:off x="275964" y="391500"/>
            <a:ext cx="8592077" cy="3183726"/>
          </a:xfrm>
          <a:prstGeom prst="rect">
            <a:avLst/>
          </a:prstGeom>
          <a:noFill/>
          <a:ln>
            <a:noFill/>
          </a:ln>
        </p:spPr>
      </p:pic>
      <p:sp>
        <p:nvSpPr>
          <p:cNvPr id="219" name="Google Shape;219;p36"/>
          <p:cNvSpPr txBox="1"/>
          <p:nvPr/>
        </p:nvSpPr>
        <p:spPr>
          <a:xfrm>
            <a:off x="437088" y="3820900"/>
            <a:ext cx="8269800" cy="9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Helvetica Neue"/>
                <a:ea typeface="Helvetica Neue"/>
                <a:cs typeface="Helvetica Neue"/>
                <a:sym typeface="Helvetica Neue"/>
              </a:rPr>
              <a:t>If you have 80 classes that you want the object detector to recognize, you can represent the class label </a:t>
            </a:r>
            <a:r>
              <a:rPr i="1" lang="en" sz="1600">
                <a:solidFill>
                  <a:schemeClr val="dk1"/>
                </a:solidFill>
                <a:latin typeface="Times New Roman"/>
                <a:ea typeface="Times New Roman"/>
                <a:cs typeface="Times New Roman"/>
                <a:sym typeface="Times New Roman"/>
              </a:rPr>
              <a:t>c</a:t>
            </a:r>
            <a:r>
              <a:rPr lang="en" sz="1600">
                <a:solidFill>
                  <a:schemeClr val="dk1"/>
                </a:solidFill>
                <a:latin typeface="Helvetica Neue"/>
                <a:ea typeface="Helvetica Neue"/>
                <a:cs typeface="Helvetica Neue"/>
                <a:sym typeface="Helvetica Neue"/>
              </a:rPr>
              <a:t> either as an integer r from 1 to 80, or as an 80-dimensional vector (with 80 numbers) one component of which is 1 and the rest of which are 0.</a:t>
            </a:r>
            <a:r>
              <a:rPr lang="en" sz="2000">
                <a:solidFill>
                  <a:schemeClr val="dk1"/>
                </a:solidFill>
              </a:rPr>
              <a:t> </a:t>
            </a:r>
            <a:endParaRPr sz="3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7"/>
          <p:cNvSpPr txBox="1"/>
          <p:nvPr/>
        </p:nvSpPr>
        <p:spPr>
          <a:xfrm>
            <a:off x="-67298" y="247332"/>
            <a:ext cx="9601200" cy="1303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rgbClr val="262626"/>
              </a:solidFill>
              <a:latin typeface="Garamond"/>
              <a:ea typeface="Garamond"/>
              <a:cs typeface="Garamond"/>
              <a:sym typeface="Garamond"/>
            </a:endParaRPr>
          </a:p>
        </p:txBody>
      </p:sp>
      <p:pic>
        <p:nvPicPr>
          <p:cNvPr id="225" name="Google Shape;225;p37"/>
          <p:cNvPicPr preferRelativeResize="0"/>
          <p:nvPr/>
        </p:nvPicPr>
        <p:blipFill rotWithShape="1">
          <a:blip r:embed="rId3">
            <a:alphaModFix/>
          </a:blip>
          <a:srcRect b="0" l="0" r="0" t="0"/>
          <a:stretch/>
        </p:blipFill>
        <p:spPr>
          <a:xfrm>
            <a:off x="559873" y="247326"/>
            <a:ext cx="7487148" cy="3700651"/>
          </a:xfrm>
          <a:prstGeom prst="rect">
            <a:avLst/>
          </a:prstGeom>
          <a:noFill/>
          <a:ln>
            <a:noFill/>
          </a:ln>
        </p:spPr>
      </p:pic>
      <p:sp>
        <p:nvSpPr>
          <p:cNvPr id="226" name="Google Shape;226;p37"/>
          <p:cNvSpPr/>
          <p:nvPr/>
        </p:nvSpPr>
        <p:spPr>
          <a:xfrm>
            <a:off x="244649" y="4215200"/>
            <a:ext cx="8654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Helvetica Neue"/>
                <a:ea typeface="Helvetica Neue"/>
                <a:cs typeface="Helvetica Neue"/>
                <a:sym typeface="Helvetica Neue"/>
              </a:rPr>
              <a:t>If the center/midpoint of an object falls into a grid cell, that grid cell is responsible for detecting that object</a:t>
            </a:r>
            <a:endParaRPr sz="1800">
              <a:solidFill>
                <a:srgbClr val="000000"/>
              </a:solidFill>
              <a:latin typeface="Garamond"/>
              <a:ea typeface="Garamond"/>
              <a:cs typeface="Garamond"/>
              <a:sym typeface="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8"/>
          <p:cNvSpPr txBox="1"/>
          <p:nvPr/>
        </p:nvSpPr>
        <p:spPr>
          <a:xfrm>
            <a:off x="961900" y="253850"/>
            <a:ext cx="6452700" cy="9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Garamond"/>
                <a:ea typeface="Garamond"/>
                <a:cs typeface="Garamond"/>
                <a:sym typeface="Garamond"/>
              </a:rPr>
              <a:t>References</a:t>
            </a:r>
            <a:endParaRPr b="1" sz="4000">
              <a:solidFill>
                <a:schemeClr val="dk1"/>
              </a:solidFill>
              <a:latin typeface="Garamond"/>
              <a:ea typeface="Garamond"/>
              <a:cs typeface="Garamond"/>
              <a:sym typeface="Garamond"/>
            </a:endParaRPr>
          </a:p>
        </p:txBody>
      </p:sp>
      <p:sp>
        <p:nvSpPr>
          <p:cNvPr id="232" name="Google Shape;232;p38"/>
          <p:cNvSpPr/>
          <p:nvPr/>
        </p:nvSpPr>
        <p:spPr>
          <a:xfrm>
            <a:off x="280575" y="3568250"/>
            <a:ext cx="8737200" cy="9234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212121"/>
              </a:buClr>
              <a:buSzPts val="1800"/>
              <a:buFont typeface="Arial"/>
              <a:buChar char="•"/>
            </a:pPr>
            <a:r>
              <a:rPr lang="en" sz="1800">
                <a:solidFill>
                  <a:srgbClr val="212121"/>
                </a:solidFill>
                <a:latin typeface="Helvetica Neue"/>
                <a:ea typeface="Helvetica Neue"/>
                <a:cs typeface="Helvetica Neue"/>
                <a:sym typeface="Helvetica Neue"/>
              </a:rPr>
              <a:t>Redmon, J., Divvala, S., Girshick, R. and Farhadi, A., 2016. You only look once: Unified, real-time object detection. In Proceedings of the IEEE conference on computer  vision and pattern recognition (pp. 779-788).</a:t>
            </a:r>
            <a:endParaRPr sz="1800">
              <a:solidFill>
                <a:srgbClr val="212121"/>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212121"/>
              </a:solidFill>
              <a:latin typeface="Helvetica Neue"/>
              <a:ea typeface="Helvetica Neue"/>
              <a:cs typeface="Helvetica Neue"/>
              <a:sym typeface="Helvetica Neue"/>
            </a:endParaRPr>
          </a:p>
        </p:txBody>
      </p:sp>
      <p:sp>
        <p:nvSpPr>
          <p:cNvPr id="233" name="Google Shape;233;p38"/>
          <p:cNvSpPr txBox="1"/>
          <p:nvPr/>
        </p:nvSpPr>
        <p:spPr>
          <a:xfrm>
            <a:off x="173675" y="2435575"/>
            <a:ext cx="9084600" cy="92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212121"/>
              </a:buClr>
              <a:buSzPts val="1800"/>
              <a:buFont typeface="Helvetica Neue"/>
              <a:buChar char="●"/>
            </a:pPr>
            <a:r>
              <a:rPr lang="en" sz="1800">
                <a:solidFill>
                  <a:srgbClr val="212121"/>
                </a:solidFill>
                <a:latin typeface="Helvetica Neue"/>
                <a:ea typeface="Helvetica Neue"/>
                <a:cs typeface="Helvetica Neue"/>
                <a:sym typeface="Helvetica Neue"/>
              </a:rPr>
              <a:t>X. Liang, Y. Wei, X. Shen, J. Yang, L. Lin, and S. Yan, “Proposal-free network for instance-level object segmentation,” arXiv preprint arXiv:1509.02636, 2015.</a:t>
            </a:r>
            <a:endParaRPr sz="1800">
              <a:solidFill>
                <a:srgbClr val="212121"/>
              </a:solidFill>
              <a:latin typeface="Helvetica Neue"/>
              <a:ea typeface="Helvetica Neue"/>
              <a:cs typeface="Helvetica Neue"/>
              <a:sym typeface="Helvetica Neue"/>
            </a:endParaRPr>
          </a:p>
        </p:txBody>
      </p:sp>
      <p:sp>
        <p:nvSpPr>
          <p:cNvPr id="234" name="Google Shape;234;p38"/>
          <p:cNvSpPr txBox="1"/>
          <p:nvPr/>
        </p:nvSpPr>
        <p:spPr>
          <a:xfrm>
            <a:off x="280575" y="1170900"/>
            <a:ext cx="7989000" cy="1055400"/>
          </a:xfrm>
          <a:prstGeom prst="rect">
            <a:avLst/>
          </a:prstGeom>
          <a:noFill/>
          <a:ln>
            <a:noFill/>
          </a:ln>
        </p:spPr>
        <p:txBody>
          <a:bodyPr anchorCtr="0" anchor="t" bIns="91425" lIns="91425" spcFirstLastPara="1" rIns="91425" wrap="square" tIns="91425">
            <a:noAutofit/>
          </a:bodyPr>
          <a:lstStyle/>
          <a:p>
            <a:pPr indent="-171450" lvl="0" marL="285750" rtl="0" algn="l">
              <a:spcBef>
                <a:spcPts val="0"/>
              </a:spcBef>
              <a:spcAft>
                <a:spcPts val="0"/>
              </a:spcAft>
              <a:buNone/>
            </a:pPr>
            <a:r>
              <a:t/>
            </a:r>
            <a:endParaRPr sz="1800">
              <a:solidFill>
                <a:srgbClr val="212121"/>
              </a:solidFill>
              <a:latin typeface="Helvetica Neue"/>
              <a:ea typeface="Helvetica Neue"/>
              <a:cs typeface="Helvetica Neue"/>
              <a:sym typeface="Helvetica Neue"/>
            </a:endParaRPr>
          </a:p>
          <a:p>
            <a:pPr indent="-285750" lvl="0" marL="285750" rtl="0" algn="l">
              <a:spcBef>
                <a:spcPts val="0"/>
              </a:spcBef>
              <a:spcAft>
                <a:spcPts val="0"/>
              </a:spcAft>
              <a:buClr>
                <a:srgbClr val="212121"/>
              </a:buClr>
              <a:buSzPts val="1800"/>
              <a:buChar char="•"/>
            </a:pPr>
            <a:r>
              <a:rPr lang="en" sz="1800">
                <a:solidFill>
                  <a:srgbClr val="212121"/>
                </a:solidFill>
                <a:latin typeface="Helvetica Neue"/>
                <a:ea typeface="Helvetica Neue"/>
                <a:cs typeface="Helvetica Neue"/>
                <a:sym typeface="Helvetica Neue"/>
              </a:rPr>
              <a:t>Redmon, J. and Farhadi, A., 1804. YOLOv3: an incremental improvement (2018). arXiv preprint arXiv:1804.02767.</a:t>
            </a:r>
            <a:endParaRPr sz="1800">
              <a:solidFill>
                <a:srgbClr val="212121"/>
              </a:solidFill>
              <a:latin typeface="Garamond"/>
              <a:ea typeface="Garamond"/>
              <a:cs typeface="Garamond"/>
              <a:sym typeface="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049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40" name="Google Shape;240;p39"/>
          <p:cNvSpPr txBox="1"/>
          <p:nvPr>
            <p:ph idx="1" type="body"/>
          </p:nvPr>
        </p:nvSpPr>
        <p:spPr>
          <a:xfrm>
            <a:off x="311700" y="147885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this approach </a:t>
            </a:r>
            <a:r>
              <a:rPr lang="en"/>
              <a:t>distributed camera networks were employed in our detecting areas for the recognition of vehicles.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Practical results also show the identification of vehicles in which the project restricted for one car and 2 cameras are considered, the one at front gate of the Institution and other at the parking area.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nvSpPr>
        <p:spPr>
          <a:xfrm>
            <a:off x="480950" y="387425"/>
            <a:ext cx="7775400" cy="10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700">
                <a:solidFill>
                  <a:schemeClr val="lt1"/>
                </a:solidFill>
                <a:latin typeface="Old Standard TT"/>
                <a:ea typeface="Old Standard TT"/>
                <a:cs typeface="Old Standard TT"/>
                <a:sym typeface="Old Standard TT"/>
              </a:rPr>
              <a:t>Open Street Map &amp; Sumo Simulator</a:t>
            </a:r>
            <a:endParaRPr sz="3700">
              <a:solidFill>
                <a:schemeClr val="lt1"/>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895100" y="721425"/>
            <a:ext cx="7708574" cy="403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51750" y="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Sumo Simulator</a:t>
            </a:r>
            <a:endParaRPr/>
          </a:p>
        </p:txBody>
      </p:sp>
      <p:pic>
        <p:nvPicPr>
          <p:cNvPr id="82" name="Google Shape;82;p17"/>
          <p:cNvPicPr preferRelativeResize="0"/>
          <p:nvPr/>
        </p:nvPicPr>
        <p:blipFill>
          <a:blip r:embed="rId3">
            <a:alphaModFix/>
          </a:blip>
          <a:stretch>
            <a:fillRect/>
          </a:stretch>
        </p:blipFill>
        <p:spPr>
          <a:xfrm>
            <a:off x="276025" y="1745075"/>
            <a:ext cx="4045201" cy="2546949"/>
          </a:xfrm>
          <a:prstGeom prst="rect">
            <a:avLst/>
          </a:prstGeom>
          <a:noFill/>
          <a:ln>
            <a:noFill/>
          </a:ln>
        </p:spPr>
      </p:pic>
      <p:sp>
        <p:nvSpPr>
          <p:cNvPr id="83" name="Google Shape;83;p17"/>
          <p:cNvSpPr txBox="1"/>
          <p:nvPr/>
        </p:nvSpPr>
        <p:spPr>
          <a:xfrm>
            <a:off x="4822875" y="862650"/>
            <a:ext cx="3918600" cy="3306900"/>
          </a:xfrm>
          <a:prstGeom prst="rect">
            <a:avLst/>
          </a:prstGeom>
          <a:noFill/>
          <a:ln>
            <a:noFill/>
          </a:ln>
        </p:spPr>
        <p:txBody>
          <a:bodyPr anchorCtr="0" anchor="t" bIns="91425" lIns="91425" spcFirstLastPara="1" rIns="91425" wrap="square" tIns="91425">
            <a:noAutofit/>
          </a:bodyPr>
          <a:lstStyle/>
          <a:p>
            <a:pPr indent="-311150" lvl="0" marL="457200" rtl="0" algn="just">
              <a:lnSpc>
                <a:spcPct val="6818"/>
              </a:lnSpc>
              <a:spcBef>
                <a:spcPts val="1200"/>
              </a:spcBef>
              <a:spcAft>
                <a:spcPts val="0"/>
              </a:spcAft>
              <a:buClr>
                <a:srgbClr val="FFFFFF"/>
              </a:buClr>
              <a:buSzPts val="1300"/>
              <a:buChar char="●"/>
            </a:pPr>
            <a:r>
              <a:rPr lang="en" sz="1300">
                <a:solidFill>
                  <a:srgbClr val="FFFFFF"/>
                </a:solidFill>
              </a:rPr>
              <a:t>SUMO simulator is an open source road network simulator which we used for theoretical examination of the time taken by car to travel from one point to another point on our nirma university map</a:t>
            </a:r>
            <a:endParaRPr sz="1300">
              <a:solidFill>
                <a:srgbClr val="FFFFFF"/>
              </a:solidFill>
            </a:endParaRPr>
          </a:p>
          <a:p>
            <a:pPr indent="0" lvl="0" marL="457200" rtl="0" algn="just">
              <a:lnSpc>
                <a:spcPct val="6818"/>
              </a:lnSpc>
              <a:spcBef>
                <a:spcPts val="1200"/>
              </a:spcBef>
              <a:spcAft>
                <a:spcPts val="0"/>
              </a:spcAft>
              <a:buNone/>
            </a:pPr>
            <a:r>
              <a:t/>
            </a:r>
            <a:endParaRPr sz="1300">
              <a:solidFill>
                <a:schemeClr val="lt1"/>
              </a:solidFill>
            </a:endParaRPr>
          </a:p>
          <a:p>
            <a:pPr indent="-311150" lvl="0" marL="457200" rtl="0" algn="just">
              <a:lnSpc>
                <a:spcPct val="6818"/>
              </a:lnSpc>
              <a:spcBef>
                <a:spcPts val="1200"/>
              </a:spcBef>
              <a:spcAft>
                <a:spcPts val="0"/>
              </a:spcAft>
              <a:buClr>
                <a:schemeClr val="lt1"/>
              </a:buClr>
              <a:buSzPts val="1300"/>
              <a:buChar char="●"/>
            </a:pPr>
            <a:r>
              <a:rPr lang="en" sz="1300">
                <a:solidFill>
                  <a:schemeClr val="lt1"/>
                </a:solidFill>
              </a:rPr>
              <a:t>This study was done to have an idea about the location of cars after some time during the case of emergency (ambulance - to save life) or during crime (to catch culprit) by understanding the traffic situation in a particular area</a:t>
            </a:r>
            <a:endParaRPr sz="1300">
              <a:solidFill>
                <a:schemeClr val="lt1"/>
              </a:solidFill>
            </a:endParaRPr>
          </a:p>
          <a:p>
            <a:pPr indent="0" lvl="0" marL="457200" rtl="0" algn="just">
              <a:lnSpc>
                <a:spcPct val="6818"/>
              </a:lnSpc>
              <a:spcBef>
                <a:spcPts val="1200"/>
              </a:spcBef>
              <a:spcAft>
                <a:spcPts val="0"/>
              </a:spcAft>
              <a:buNone/>
            </a:pPr>
            <a:r>
              <a:t/>
            </a:r>
            <a:endParaRPr sz="13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nvSpPr>
        <p:spPr>
          <a:xfrm>
            <a:off x="480950" y="387425"/>
            <a:ext cx="7775400" cy="1710000"/>
          </a:xfrm>
          <a:prstGeom prst="rect">
            <a:avLst/>
          </a:prstGeom>
          <a:noFill/>
          <a:ln>
            <a:noFill/>
          </a:ln>
        </p:spPr>
        <p:txBody>
          <a:bodyPr anchorCtr="0" anchor="t" bIns="91425" lIns="91425" spcFirstLastPara="1" rIns="91425" wrap="square" tIns="91425">
            <a:noAutofit/>
          </a:bodyPr>
          <a:lstStyle/>
          <a:p>
            <a:pPr indent="0" lvl="0" marL="0" rtl="0" algn="ctr">
              <a:lnSpc>
                <a:spcPct val="6818"/>
              </a:lnSpc>
              <a:spcBef>
                <a:spcPts val="1200"/>
              </a:spcBef>
              <a:spcAft>
                <a:spcPts val="0"/>
              </a:spcAft>
              <a:buNone/>
            </a:pPr>
            <a:r>
              <a:rPr b="1" lang="en" sz="2500">
                <a:solidFill>
                  <a:schemeClr val="lt1"/>
                </a:solidFill>
                <a:latin typeface="Verdana"/>
                <a:ea typeface="Verdana"/>
                <a:cs typeface="Verdana"/>
                <a:sym typeface="Verdana"/>
              </a:rPr>
              <a:t>COLOR RECOGNITION</a:t>
            </a:r>
            <a:endParaRPr b="1" sz="2500">
              <a:solidFill>
                <a:schemeClr val="lt1"/>
              </a:solidFill>
              <a:latin typeface="Verdana"/>
              <a:ea typeface="Verdana"/>
              <a:cs typeface="Verdana"/>
              <a:sym typeface="Verdana"/>
            </a:endParaRPr>
          </a:p>
          <a:p>
            <a:pPr indent="0" lvl="0" marL="0" rtl="0" algn="ctr">
              <a:lnSpc>
                <a:spcPct val="6818"/>
              </a:lnSpc>
              <a:spcBef>
                <a:spcPts val="1200"/>
              </a:spcBef>
              <a:spcAft>
                <a:spcPts val="0"/>
              </a:spcAft>
              <a:buClr>
                <a:schemeClr val="dk1"/>
              </a:buClr>
              <a:buSzPts val="1100"/>
              <a:buFont typeface="Arial"/>
              <a:buNone/>
            </a:pPr>
            <a:r>
              <a:rPr b="1" lang="en" sz="2500">
                <a:solidFill>
                  <a:schemeClr val="lt1"/>
                </a:solidFill>
                <a:latin typeface="Verdana"/>
                <a:ea typeface="Verdana"/>
                <a:cs typeface="Verdana"/>
                <a:sym typeface="Verdana"/>
              </a:rPr>
              <a:t> &amp;  IDENTIFICATION</a:t>
            </a:r>
            <a:endParaRPr b="1" sz="2500">
              <a:solidFill>
                <a:schemeClr val="lt1"/>
              </a:solidFill>
              <a:latin typeface="Verdana"/>
              <a:ea typeface="Verdana"/>
              <a:cs typeface="Verdana"/>
              <a:sym typeface="Verdana"/>
            </a:endParaRPr>
          </a:p>
          <a:p>
            <a:pPr indent="0" lvl="0" marL="0" rtl="0" algn="l">
              <a:spcBef>
                <a:spcPts val="0"/>
              </a:spcBef>
              <a:spcAft>
                <a:spcPts val="0"/>
              </a:spcAft>
              <a:buNone/>
            </a:pPr>
            <a:r>
              <a:t/>
            </a:r>
            <a:endParaRPr sz="3300">
              <a:solidFill>
                <a:schemeClr val="lt1"/>
              </a:solidFill>
            </a:endParaRPr>
          </a:p>
          <a:p>
            <a:pPr indent="0" lvl="0" marL="0" rtl="0" algn="ctr">
              <a:spcBef>
                <a:spcPts val="0"/>
              </a:spcBef>
              <a:spcAft>
                <a:spcPts val="0"/>
              </a:spcAft>
              <a:buNone/>
            </a:pPr>
            <a:r>
              <a:t/>
            </a:r>
            <a:endParaRPr sz="3700">
              <a:solidFill>
                <a:schemeClr val="lt1"/>
              </a:solidFill>
              <a:latin typeface="Old Standard TT"/>
              <a:ea typeface="Old Standard TT"/>
              <a:cs typeface="Old Standard TT"/>
              <a:sym typeface="Old Standard TT"/>
            </a:endParaRPr>
          </a:p>
        </p:txBody>
      </p:sp>
      <p:sp>
        <p:nvSpPr>
          <p:cNvPr id="89" name="Google Shape;89;p18"/>
          <p:cNvSpPr txBox="1"/>
          <p:nvPr/>
        </p:nvSpPr>
        <p:spPr>
          <a:xfrm>
            <a:off x="361350" y="2691225"/>
            <a:ext cx="4279200" cy="1388700"/>
          </a:xfrm>
          <a:prstGeom prst="rect">
            <a:avLst/>
          </a:prstGeom>
          <a:noFill/>
          <a:ln>
            <a:noFill/>
          </a:ln>
        </p:spPr>
        <p:txBody>
          <a:bodyPr anchorCtr="0" anchor="t" bIns="91425" lIns="91425" spcFirstLastPara="1" rIns="91425" wrap="square" tIns="91425">
            <a:noAutofit/>
          </a:bodyPr>
          <a:lstStyle/>
          <a:p>
            <a:pPr indent="0" lvl="0" marL="0" rtl="0" algn="ctr">
              <a:lnSpc>
                <a:spcPct val="6818"/>
              </a:lnSpc>
              <a:spcBef>
                <a:spcPts val="1200"/>
              </a:spcBef>
              <a:spcAft>
                <a:spcPts val="0"/>
              </a:spcAft>
              <a:buClr>
                <a:schemeClr val="dk1"/>
              </a:buClr>
              <a:buSzPts val="1100"/>
              <a:buFont typeface="Arial"/>
              <a:buNone/>
            </a:pPr>
            <a:r>
              <a:rPr lang="en" sz="2400">
                <a:solidFill>
                  <a:schemeClr val="dk1"/>
                </a:solidFill>
                <a:latin typeface="Verdana"/>
                <a:ea typeface="Verdana"/>
                <a:cs typeface="Verdana"/>
                <a:sym typeface="Verdana"/>
              </a:rPr>
              <a:t>K-Nearest Neighbours Algorithm</a:t>
            </a:r>
            <a:endParaRPr sz="2400">
              <a:solidFill>
                <a:schemeClr val="dk1"/>
              </a:solidFill>
              <a:latin typeface="Verdana"/>
              <a:ea typeface="Verdana"/>
              <a:cs typeface="Verdana"/>
              <a:sym typeface="Verdana"/>
            </a:endParaRPr>
          </a:p>
        </p:txBody>
      </p:sp>
      <p:pic>
        <p:nvPicPr>
          <p:cNvPr descr="Empty upside down mason jars resting on picket fence posts" id="90" name="Google Shape;90;p18"/>
          <p:cNvPicPr preferRelativeResize="0"/>
          <p:nvPr/>
        </p:nvPicPr>
        <p:blipFill rotWithShape="1">
          <a:blip r:embed="rId3">
            <a:alphaModFix/>
          </a:blip>
          <a:srcRect b="9949" l="9164" r="3636" t="13038"/>
          <a:stretch/>
        </p:blipFill>
        <p:spPr>
          <a:xfrm>
            <a:off x="4837725" y="2452650"/>
            <a:ext cx="4127099" cy="2420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nvSpPr>
        <p:spPr>
          <a:xfrm>
            <a:off x="1092675" y="373800"/>
            <a:ext cx="6124800" cy="834000"/>
          </a:xfrm>
          <a:prstGeom prst="rect">
            <a:avLst/>
          </a:prstGeom>
          <a:noFill/>
          <a:ln>
            <a:noFill/>
          </a:ln>
        </p:spPr>
        <p:txBody>
          <a:bodyPr anchorCtr="0" anchor="t" bIns="91425" lIns="91425" spcFirstLastPara="1" rIns="91425" wrap="square" tIns="91425">
            <a:noAutofit/>
          </a:bodyPr>
          <a:lstStyle/>
          <a:p>
            <a:pPr indent="0" lvl="0" marL="0" rtl="0" algn="ctr">
              <a:lnSpc>
                <a:spcPct val="6818"/>
              </a:lnSpc>
              <a:spcBef>
                <a:spcPts val="1200"/>
              </a:spcBef>
              <a:spcAft>
                <a:spcPts val="0"/>
              </a:spcAft>
              <a:buClr>
                <a:schemeClr val="dk1"/>
              </a:buClr>
              <a:buSzPts val="1100"/>
              <a:buFont typeface="Arial"/>
              <a:buNone/>
            </a:pPr>
            <a:r>
              <a:rPr lang="en" sz="3400">
                <a:solidFill>
                  <a:schemeClr val="dk1"/>
                </a:solidFill>
                <a:latin typeface="Verdana"/>
                <a:ea typeface="Verdana"/>
                <a:cs typeface="Verdana"/>
                <a:sym typeface="Verdana"/>
              </a:rPr>
              <a:t>K-Nearest Neighbors</a:t>
            </a:r>
            <a:endParaRPr sz="3400">
              <a:solidFill>
                <a:schemeClr val="dk1"/>
              </a:solidFill>
              <a:latin typeface="Verdana"/>
              <a:ea typeface="Verdana"/>
              <a:cs typeface="Verdana"/>
              <a:sym typeface="Verdana"/>
            </a:endParaRPr>
          </a:p>
        </p:txBody>
      </p:sp>
      <p:sp>
        <p:nvSpPr>
          <p:cNvPr id="96" name="Google Shape;96;p19"/>
          <p:cNvSpPr txBox="1"/>
          <p:nvPr/>
        </p:nvSpPr>
        <p:spPr>
          <a:xfrm>
            <a:off x="833875" y="1495250"/>
            <a:ext cx="7648800" cy="1265100"/>
          </a:xfrm>
          <a:prstGeom prst="rect">
            <a:avLst/>
          </a:prstGeom>
          <a:noFill/>
          <a:ln>
            <a:noFill/>
          </a:ln>
        </p:spPr>
        <p:txBody>
          <a:bodyPr anchorCtr="0" anchor="t" bIns="91425" lIns="91425" spcFirstLastPara="1" rIns="91425" wrap="square" tIns="91425">
            <a:noAutofit/>
          </a:bodyPr>
          <a:lstStyle/>
          <a:p>
            <a:pPr indent="-323850" lvl="0" marL="457200" rtl="0" algn="just">
              <a:lnSpc>
                <a:spcPct val="6818"/>
              </a:lnSpc>
              <a:spcBef>
                <a:spcPts val="1200"/>
              </a:spcBef>
              <a:spcAft>
                <a:spcPts val="0"/>
              </a:spcAft>
              <a:buClr>
                <a:schemeClr val="dk1"/>
              </a:buClr>
              <a:buSzPts val="1500"/>
              <a:buFont typeface="Verdana"/>
              <a:buChar char="●"/>
            </a:pPr>
            <a:r>
              <a:rPr lang="en" sz="1500">
                <a:solidFill>
                  <a:schemeClr val="dk1"/>
                </a:solidFill>
                <a:latin typeface="Verdana"/>
                <a:ea typeface="Verdana"/>
                <a:cs typeface="Verdana"/>
                <a:sym typeface="Verdana"/>
              </a:rPr>
              <a:t>Machine Learning Classifier which is trained by R, G, B Color Histogram.</a:t>
            </a:r>
            <a:endParaRPr sz="1500">
              <a:solidFill>
                <a:schemeClr val="dk1"/>
              </a:solidFill>
              <a:latin typeface="Verdana"/>
              <a:ea typeface="Verdana"/>
              <a:cs typeface="Verdana"/>
              <a:sym typeface="Verdana"/>
            </a:endParaRPr>
          </a:p>
          <a:p>
            <a:pPr indent="0" lvl="0" marL="457200" rtl="0" algn="l">
              <a:spcBef>
                <a:spcPts val="0"/>
              </a:spcBef>
              <a:spcAft>
                <a:spcPts val="0"/>
              </a:spcAft>
              <a:buNone/>
            </a:pPr>
            <a:r>
              <a:t/>
            </a:r>
            <a:endParaRPr sz="1700">
              <a:latin typeface="Old Standard TT"/>
              <a:ea typeface="Old Standard TT"/>
              <a:cs typeface="Old Standard TT"/>
              <a:sym typeface="Old Standard TT"/>
            </a:endParaRPr>
          </a:p>
        </p:txBody>
      </p:sp>
      <p:sp>
        <p:nvSpPr>
          <p:cNvPr id="97" name="Google Shape;97;p19"/>
          <p:cNvSpPr txBox="1"/>
          <p:nvPr/>
        </p:nvSpPr>
        <p:spPr>
          <a:xfrm>
            <a:off x="905775" y="2156600"/>
            <a:ext cx="6498600" cy="1092600"/>
          </a:xfrm>
          <a:prstGeom prst="rect">
            <a:avLst/>
          </a:prstGeom>
          <a:noFill/>
          <a:ln>
            <a:noFill/>
          </a:ln>
        </p:spPr>
        <p:txBody>
          <a:bodyPr anchorCtr="0" anchor="t" bIns="91425" lIns="91425" spcFirstLastPara="1" rIns="91425" wrap="square" tIns="91425">
            <a:noAutofit/>
          </a:bodyPr>
          <a:lstStyle/>
          <a:p>
            <a:pPr indent="-323850" lvl="0" marL="457200" rtl="0" algn="just">
              <a:lnSpc>
                <a:spcPct val="6818"/>
              </a:lnSpc>
              <a:spcBef>
                <a:spcPts val="1200"/>
              </a:spcBef>
              <a:spcAft>
                <a:spcPts val="0"/>
              </a:spcAft>
              <a:buClr>
                <a:schemeClr val="dk1"/>
              </a:buClr>
              <a:buSzPts val="1500"/>
              <a:buFont typeface="Verdana"/>
              <a:buChar char="●"/>
            </a:pPr>
            <a:r>
              <a:rPr lang="en" sz="1500">
                <a:solidFill>
                  <a:schemeClr val="dk1"/>
                </a:solidFill>
                <a:latin typeface="Verdana"/>
                <a:ea typeface="Verdana"/>
                <a:cs typeface="Verdana"/>
                <a:sym typeface="Verdana"/>
              </a:rPr>
              <a:t>It generally classify into more different colors and other fetures like </a:t>
            </a:r>
            <a:r>
              <a:rPr lang="en" sz="1500">
                <a:solidFill>
                  <a:schemeClr val="dk1"/>
                </a:solidFill>
                <a:latin typeface="Verdana"/>
                <a:ea typeface="Verdana"/>
                <a:cs typeface="Verdana"/>
                <a:sym typeface="Verdana"/>
              </a:rPr>
              <a:t>color moments correlogram,</a:t>
            </a:r>
            <a:endParaRPr sz="1500">
              <a:solidFill>
                <a:schemeClr val="dk1"/>
              </a:solidFill>
              <a:latin typeface="Verdana"/>
              <a:ea typeface="Verdana"/>
              <a:cs typeface="Verdana"/>
              <a:sym typeface="Verdana"/>
            </a:endParaRPr>
          </a:p>
          <a:p>
            <a:pPr indent="0" lvl="0" marL="0" rtl="0" algn="l">
              <a:spcBef>
                <a:spcPts val="0"/>
              </a:spcBef>
              <a:spcAft>
                <a:spcPts val="0"/>
              </a:spcAft>
              <a:buNone/>
            </a:pPr>
            <a:r>
              <a:t/>
            </a:r>
            <a:endParaRPr sz="1600">
              <a:solidFill>
                <a:schemeClr val="dk1"/>
              </a:solidFill>
              <a:latin typeface="Verdana"/>
              <a:ea typeface="Verdana"/>
              <a:cs typeface="Verdana"/>
              <a:sym typeface="Verdana"/>
            </a:endParaRPr>
          </a:p>
          <a:p>
            <a:pPr indent="0" lvl="0" marL="457200" rtl="0" algn="just">
              <a:lnSpc>
                <a:spcPct val="6818"/>
              </a:lnSpc>
              <a:spcBef>
                <a:spcPts val="1200"/>
              </a:spcBef>
              <a:spcAft>
                <a:spcPts val="0"/>
              </a:spcAft>
              <a:buNone/>
            </a:pPr>
            <a:r>
              <a:t/>
            </a:r>
            <a:endParaRPr sz="1600">
              <a:solidFill>
                <a:schemeClr val="dk1"/>
              </a:solidFill>
              <a:latin typeface="Verdana"/>
              <a:ea typeface="Verdana"/>
              <a:cs typeface="Verdana"/>
              <a:sym typeface="Verdana"/>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98" name="Google Shape;98;p19"/>
          <p:cNvSpPr txBox="1"/>
          <p:nvPr/>
        </p:nvSpPr>
        <p:spPr>
          <a:xfrm>
            <a:off x="1006425" y="3220525"/>
            <a:ext cx="7361100" cy="14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highlight>
                  <a:schemeClr val="accent1"/>
                </a:highlight>
                <a:latin typeface="Old Standard TT"/>
                <a:ea typeface="Old Standard TT"/>
                <a:cs typeface="Old Standard TT"/>
                <a:sym typeface="Old Standard TT"/>
              </a:rPr>
              <a:t>Following are the </a:t>
            </a:r>
            <a:r>
              <a:rPr lang="en" sz="1500">
                <a:solidFill>
                  <a:schemeClr val="dk1"/>
                </a:solidFill>
                <a:highlight>
                  <a:schemeClr val="accent1"/>
                </a:highlight>
                <a:latin typeface="Verdana"/>
                <a:ea typeface="Verdana"/>
                <a:cs typeface="Verdana"/>
                <a:sym typeface="Verdana"/>
              </a:rPr>
              <a:t>2 main phenomena to understand basic Object Detection/Recognition Systems of Computer Vision and Machine Learning</a:t>
            </a:r>
            <a:endParaRPr sz="1500">
              <a:solidFill>
                <a:schemeClr val="dk1"/>
              </a:solidFill>
              <a:highlight>
                <a:schemeClr val="accent1"/>
              </a:highlight>
              <a:latin typeface="Verdana"/>
              <a:ea typeface="Verdana"/>
              <a:cs typeface="Verdana"/>
              <a:sym typeface="Verdana"/>
            </a:endParaRPr>
          </a:p>
          <a:p>
            <a:pPr indent="0" lvl="0" marL="457200" rtl="0" algn="l">
              <a:spcBef>
                <a:spcPts val="0"/>
              </a:spcBef>
              <a:spcAft>
                <a:spcPts val="0"/>
              </a:spcAft>
              <a:buNone/>
            </a:pPr>
            <a:r>
              <a:t/>
            </a:r>
            <a:endParaRPr sz="1700">
              <a:highlight>
                <a:schemeClr val="accent1"/>
              </a:highlight>
              <a:latin typeface="Old Standard TT"/>
              <a:ea typeface="Old Standard TT"/>
              <a:cs typeface="Old Standard TT"/>
              <a:sym typeface="Old Standard TT"/>
            </a:endParaRPr>
          </a:p>
          <a:p>
            <a:pPr indent="-323850" lvl="0" marL="457200" rtl="0" algn="just">
              <a:lnSpc>
                <a:spcPct val="6818"/>
              </a:lnSpc>
              <a:spcBef>
                <a:spcPts val="1200"/>
              </a:spcBef>
              <a:spcAft>
                <a:spcPts val="0"/>
              </a:spcAft>
              <a:buClr>
                <a:schemeClr val="dk1"/>
              </a:buClr>
              <a:buSzPts val="1500"/>
              <a:buFont typeface="Verdana"/>
              <a:buAutoNum type="arabicPeriod"/>
            </a:pPr>
            <a:r>
              <a:rPr b="1" lang="en" sz="1500">
                <a:solidFill>
                  <a:schemeClr val="dk1"/>
                </a:solidFill>
                <a:highlight>
                  <a:schemeClr val="accent1"/>
                </a:highlight>
                <a:latin typeface="Verdana"/>
                <a:ea typeface="Verdana"/>
                <a:cs typeface="Verdana"/>
                <a:sym typeface="Verdana"/>
              </a:rPr>
              <a:t>Feature Extraction</a:t>
            </a:r>
            <a:endParaRPr b="1" sz="1500">
              <a:solidFill>
                <a:schemeClr val="dk1"/>
              </a:solidFill>
              <a:highlight>
                <a:schemeClr val="accent1"/>
              </a:highlight>
              <a:latin typeface="Verdana"/>
              <a:ea typeface="Verdana"/>
              <a:cs typeface="Verdana"/>
              <a:sym typeface="Verdana"/>
            </a:endParaRPr>
          </a:p>
          <a:p>
            <a:pPr indent="-323850" lvl="0" marL="457200" rtl="0" algn="just">
              <a:lnSpc>
                <a:spcPct val="6818"/>
              </a:lnSpc>
              <a:spcBef>
                <a:spcPts val="0"/>
              </a:spcBef>
              <a:spcAft>
                <a:spcPts val="0"/>
              </a:spcAft>
              <a:buClr>
                <a:schemeClr val="dk1"/>
              </a:buClr>
              <a:buSzPts val="1500"/>
              <a:buFont typeface="Verdana"/>
              <a:buAutoNum type="arabicPeriod"/>
            </a:pPr>
            <a:r>
              <a:rPr b="1" lang="en" sz="1500">
                <a:solidFill>
                  <a:schemeClr val="dk1"/>
                </a:solidFill>
                <a:highlight>
                  <a:schemeClr val="accent1"/>
                </a:highlight>
                <a:latin typeface="Verdana"/>
                <a:ea typeface="Verdana"/>
                <a:cs typeface="Verdana"/>
                <a:sym typeface="Verdana"/>
              </a:rPr>
              <a:t>Classification</a:t>
            </a:r>
            <a:endParaRPr b="1" sz="1500">
              <a:solidFill>
                <a:schemeClr val="dk1"/>
              </a:solidFill>
              <a:highlight>
                <a:schemeClr val="accent1"/>
              </a:highlight>
              <a:latin typeface="Verdana"/>
              <a:ea typeface="Verdana"/>
              <a:cs typeface="Verdana"/>
              <a:sym typeface="Verdana"/>
            </a:endParaRPr>
          </a:p>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131775" y="862650"/>
            <a:ext cx="4045200" cy="1495200"/>
          </a:xfrm>
          <a:prstGeom prst="rect">
            <a:avLst/>
          </a:prstGeom>
        </p:spPr>
        <p:txBody>
          <a:bodyPr anchorCtr="0" anchor="b" bIns="91425" lIns="91425" spcFirstLastPara="1" rIns="91425" wrap="square" tIns="91425">
            <a:noAutofit/>
          </a:bodyPr>
          <a:lstStyle/>
          <a:p>
            <a:pPr indent="0" lvl="0" marL="0" rtl="0" algn="ctr">
              <a:lnSpc>
                <a:spcPct val="6818"/>
              </a:lnSpc>
              <a:spcBef>
                <a:spcPts val="1200"/>
              </a:spcBef>
              <a:spcAft>
                <a:spcPts val="0"/>
              </a:spcAft>
              <a:buClr>
                <a:schemeClr val="dk1"/>
              </a:buClr>
              <a:buSzPts val="1100"/>
              <a:buFont typeface="Arial"/>
              <a:buNone/>
            </a:pPr>
            <a:r>
              <a:t/>
            </a:r>
            <a:endParaRPr b="1" i="1" sz="3800">
              <a:solidFill>
                <a:schemeClr val="dk1"/>
              </a:solidFill>
              <a:highlight>
                <a:srgbClr val="FFFFFF"/>
              </a:highlight>
              <a:latin typeface="Verdana"/>
              <a:ea typeface="Verdana"/>
              <a:cs typeface="Verdana"/>
              <a:sym typeface="Verdana"/>
            </a:endParaRPr>
          </a:p>
          <a:p>
            <a:pPr indent="0" lvl="0" marL="0" rtl="0" algn="ctr">
              <a:lnSpc>
                <a:spcPct val="6818"/>
              </a:lnSpc>
              <a:spcBef>
                <a:spcPts val="1200"/>
              </a:spcBef>
              <a:spcAft>
                <a:spcPts val="0"/>
              </a:spcAft>
              <a:buClr>
                <a:schemeClr val="dk1"/>
              </a:buClr>
              <a:buSzPts val="1100"/>
              <a:buFont typeface="Arial"/>
              <a:buNone/>
            </a:pPr>
            <a:r>
              <a:t/>
            </a:r>
            <a:endParaRPr b="1" i="1" sz="3800">
              <a:solidFill>
                <a:schemeClr val="dk1"/>
              </a:solidFill>
              <a:highlight>
                <a:srgbClr val="FFFFFF"/>
              </a:highlight>
              <a:latin typeface="Verdana"/>
              <a:ea typeface="Verdana"/>
              <a:cs typeface="Verdana"/>
              <a:sym typeface="Verdana"/>
            </a:endParaRPr>
          </a:p>
          <a:p>
            <a:pPr indent="0" lvl="0" marL="0" rtl="0" algn="ctr">
              <a:lnSpc>
                <a:spcPct val="6818"/>
              </a:lnSpc>
              <a:spcBef>
                <a:spcPts val="1200"/>
              </a:spcBef>
              <a:spcAft>
                <a:spcPts val="0"/>
              </a:spcAft>
              <a:buClr>
                <a:schemeClr val="dk1"/>
              </a:buClr>
              <a:buSzPts val="1100"/>
              <a:buFont typeface="Arial"/>
              <a:buNone/>
            </a:pPr>
            <a:r>
              <a:rPr b="1" i="1" lang="en" sz="3800">
                <a:solidFill>
                  <a:schemeClr val="dk1"/>
                </a:solidFill>
                <a:highlight>
                  <a:srgbClr val="FFFFFF"/>
                </a:highlight>
                <a:latin typeface="Verdana"/>
                <a:ea typeface="Verdana"/>
                <a:cs typeface="Verdana"/>
                <a:sym typeface="Verdana"/>
              </a:rPr>
              <a:t>Feature Extraction </a:t>
            </a:r>
            <a:endParaRPr sz="3800">
              <a:solidFill>
                <a:schemeClr val="dk1"/>
              </a:solidFill>
            </a:endParaRPr>
          </a:p>
          <a:p>
            <a:pPr indent="0" lvl="0" marL="0" rtl="0" algn="ctr">
              <a:spcBef>
                <a:spcPts val="0"/>
              </a:spcBef>
              <a:spcAft>
                <a:spcPts val="0"/>
              </a:spcAft>
              <a:buNone/>
            </a:pPr>
            <a:r>
              <a:t/>
            </a:r>
            <a:endParaRPr/>
          </a:p>
        </p:txBody>
      </p:sp>
      <p:sp>
        <p:nvSpPr>
          <p:cNvPr id="104" name="Google Shape;104;p20"/>
          <p:cNvSpPr txBox="1"/>
          <p:nvPr/>
        </p:nvSpPr>
        <p:spPr>
          <a:xfrm>
            <a:off x="4945800" y="862650"/>
            <a:ext cx="3795600" cy="3306900"/>
          </a:xfrm>
          <a:prstGeom prst="rect">
            <a:avLst/>
          </a:prstGeom>
          <a:noFill/>
          <a:ln>
            <a:noFill/>
          </a:ln>
        </p:spPr>
        <p:txBody>
          <a:bodyPr anchorCtr="0" anchor="t" bIns="91425" lIns="91425" spcFirstLastPara="1" rIns="91425" wrap="square" tIns="91425">
            <a:noAutofit/>
          </a:bodyPr>
          <a:lstStyle/>
          <a:p>
            <a:pPr indent="0" lvl="0" marL="457200" rtl="0" algn="just">
              <a:lnSpc>
                <a:spcPct val="6818"/>
              </a:lnSpc>
              <a:spcBef>
                <a:spcPts val="1200"/>
              </a:spcBef>
              <a:spcAft>
                <a:spcPts val="0"/>
              </a:spcAft>
              <a:buNone/>
            </a:pPr>
            <a:r>
              <a:t/>
            </a:r>
            <a:endParaRPr sz="1200">
              <a:solidFill>
                <a:srgbClr val="FFFFFF"/>
              </a:solidFill>
              <a:latin typeface="Verdana"/>
              <a:ea typeface="Verdana"/>
              <a:cs typeface="Verdana"/>
              <a:sym typeface="Verdana"/>
            </a:endParaRPr>
          </a:p>
        </p:txBody>
      </p:sp>
      <p:pic>
        <p:nvPicPr>
          <p:cNvPr id="105" name="Google Shape;105;p20"/>
          <p:cNvPicPr preferRelativeResize="0"/>
          <p:nvPr/>
        </p:nvPicPr>
        <p:blipFill>
          <a:blip r:embed="rId3">
            <a:alphaModFix/>
          </a:blip>
          <a:stretch>
            <a:fillRect/>
          </a:stretch>
        </p:blipFill>
        <p:spPr>
          <a:xfrm>
            <a:off x="4821000" y="1138238"/>
            <a:ext cx="4045199" cy="2867025"/>
          </a:xfrm>
          <a:prstGeom prst="rect">
            <a:avLst/>
          </a:prstGeom>
          <a:noFill/>
          <a:ln>
            <a:noFill/>
          </a:ln>
        </p:spPr>
      </p:pic>
      <p:sp>
        <p:nvSpPr>
          <p:cNvPr id="106" name="Google Shape;106;p20"/>
          <p:cNvSpPr txBox="1"/>
          <p:nvPr/>
        </p:nvSpPr>
        <p:spPr>
          <a:xfrm>
            <a:off x="575100" y="1696525"/>
            <a:ext cx="3479400" cy="3306900"/>
          </a:xfrm>
          <a:prstGeom prst="rect">
            <a:avLst/>
          </a:prstGeom>
          <a:noFill/>
          <a:ln>
            <a:noFill/>
          </a:ln>
        </p:spPr>
        <p:txBody>
          <a:bodyPr anchorCtr="0" anchor="t" bIns="91425" lIns="91425" spcFirstLastPara="1" rIns="91425" wrap="square" tIns="91425">
            <a:noAutofit/>
          </a:bodyPr>
          <a:lstStyle/>
          <a:p>
            <a:pPr indent="0" lvl="0" marL="0" rtl="0" algn="just">
              <a:lnSpc>
                <a:spcPct val="6818"/>
              </a:lnSpc>
              <a:spcBef>
                <a:spcPts val="1200"/>
              </a:spcBef>
              <a:spcAft>
                <a:spcPts val="0"/>
              </a:spcAft>
              <a:buClr>
                <a:schemeClr val="dk1"/>
              </a:buClr>
              <a:buSzPts val="1100"/>
              <a:buFont typeface="Arial"/>
              <a:buNone/>
            </a:pPr>
            <a:r>
              <a:rPr b="1" i="1" lang="en" sz="1600">
                <a:solidFill>
                  <a:schemeClr val="dk1"/>
                </a:solidFill>
                <a:highlight>
                  <a:srgbClr val="FFFFFF"/>
                </a:highlight>
                <a:latin typeface="Verdana"/>
                <a:ea typeface="Verdana"/>
                <a:cs typeface="Verdana"/>
                <a:sym typeface="Verdana"/>
              </a:rPr>
              <a:t>Feature Extraction = Color Histogram</a:t>
            </a:r>
            <a:endParaRPr sz="1600">
              <a:solidFill>
                <a:schemeClr val="dk1"/>
              </a:solidFill>
              <a:highlight>
                <a:srgbClr val="FFFFFF"/>
              </a:highlight>
              <a:latin typeface="Verdana"/>
              <a:ea typeface="Verdana"/>
              <a:cs typeface="Verdana"/>
              <a:sym typeface="Verdana"/>
            </a:endParaRPr>
          </a:p>
          <a:p>
            <a:pPr indent="0" lvl="0" marL="0" rtl="0" algn="just">
              <a:lnSpc>
                <a:spcPct val="6818"/>
              </a:lnSpc>
              <a:spcBef>
                <a:spcPts val="1200"/>
              </a:spcBef>
              <a:spcAft>
                <a:spcPts val="0"/>
              </a:spcAft>
              <a:buClr>
                <a:schemeClr val="dk1"/>
              </a:buClr>
              <a:buSzPts val="1100"/>
              <a:buFont typeface="Arial"/>
              <a:buNone/>
            </a:pPr>
            <a:r>
              <a:t/>
            </a:r>
            <a:endParaRPr sz="1600">
              <a:solidFill>
                <a:schemeClr val="dk1"/>
              </a:solidFill>
              <a:highlight>
                <a:srgbClr val="FFFFFF"/>
              </a:highlight>
              <a:latin typeface="Verdana"/>
              <a:ea typeface="Verdana"/>
              <a:cs typeface="Verdana"/>
              <a:sym typeface="Verdana"/>
            </a:endParaRPr>
          </a:p>
          <a:p>
            <a:pPr indent="0" lvl="0" marL="0" rtl="0" algn="just">
              <a:lnSpc>
                <a:spcPct val="6818"/>
              </a:lnSpc>
              <a:spcBef>
                <a:spcPts val="1200"/>
              </a:spcBef>
              <a:spcAft>
                <a:spcPts val="0"/>
              </a:spcAft>
              <a:buClr>
                <a:schemeClr val="dk1"/>
              </a:buClr>
              <a:buSzPts val="1100"/>
              <a:buFont typeface="Arial"/>
              <a:buNone/>
            </a:pPr>
            <a:r>
              <a:rPr lang="en" sz="1600">
                <a:solidFill>
                  <a:schemeClr val="dk1"/>
                </a:solidFill>
                <a:highlight>
                  <a:schemeClr val="accent1"/>
                </a:highlight>
                <a:latin typeface="Verdana"/>
                <a:ea typeface="Verdana"/>
                <a:cs typeface="Verdana"/>
                <a:sym typeface="Verdana"/>
              </a:rPr>
              <a:t>It generally describes some relevant information which is present in pattern. How to represent the some interesting points we found to compare them with other interesting points (features) in the image.</a:t>
            </a:r>
            <a:endParaRPr sz="1600">
              <a:solidFill>
                <a:schemeClr val="dk1"/>
              </a:solidFill>
              <a:highlight>
                <a:schemeClr val="accent1"/>
              </a:highlight>
              <a:latin typeface="Verdana"/>
              <a:ea typeface="Verdana"/>
              <a:cs typeface="Verdana"/>
              <a:sym typeface="Verdana"/>
            </a:endParaRPr>
          </a:p>
          <a:p>
            <a:pPr indent="0" lvl="0" marL="0" rtl="0" algn="l">
              <a:spcBef>
                <a:spcPts val="0"/>
              </a:spcBef>
              <a:spcAft>
                <a:spcPts val="0"/>
              </a:spcAft>
              <a:buNone/>
            </a:pPr>
            <a:r>
              <a:t/>
            </a:r>
            <a:endParaRPr sz="1800">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178325"/>
            <a:ext cx="8520600" cy="1021500"/>
          </a:xfrm>
          <a:prstGeom prst="rect">
            <a:avLst/>
          </a:prstGeom>
        </p:spPr>
        <p:txBody>
          <a:bodyPr anchorCtr="0" anchor="t" bIns="91425" lIns="91425" spcFirstLastPara="1" rIns="91425" wrap="square" tIns="91425">
            <a:noAutofit/>
          </a:bodyPr>
          <a:lstStyle/>
          <a:p>
            <a:pPr indent="0" lvl="0" marL="0" rtl="0" algn="ctr">
              <a:lnSpc>
                <a:spcPct val="6818"/>
              </a:lnSpc>
              <a:spcBef>
                <a:spcPts val="1200"/>
              </a:spcBef>
              <a:spcAft>
                <a:spcPts val="0"/>
              </a:spcAft>
              <a:buNone/>
            </a:pPr>
            <a:r>
              <a:rPr b="1" lang="en">
                <a:highlight>
                  <a:srgbClr val="FFFFFF"/>
                </a:highlight>
                <a:latin typeface="Verdana"/>
                <a:ea typeface="Verdana"/>
                <a:cs typeface="Verdana"/>
                <a:sym typeface="Verdana"/>
              </a:rPr>
              <a:t>Classification </a:t>
            </a:r>
            <a:endParaRPr b="1">
              <a:highlight>
                <a:srgbClr val="FFFFFF"/>
              </a:highlight>
              <a:latin typeface="Verdana"/>
              <a:ea typeface="Verdana"/>
              <a:cs typeface="Verdana"/>
              <a:sym typeface="Verdana"/>
            </a:endParaRPr>
          </a:p>
          <a:p>
            <a:pPr indent="0" lvl="0" marL="0" rtl="0" algn="ctr">
              <a:lnSpc>
                <a:spcPct val="6818"/>
              </a:lnSpc>
              <a:spcBef>
                <a:spcPts val="1200"/>
              </a:spcBef>
              <a:spcAft>
                <a:spcPts val="0"/>
              </a:spcAft>
              <a:buNone/>
            </a:pPr>
            <a:r>
              <a:t/>
            </a:r>
            <a:endParaRPr b="1" i="1">
              <a:highlight>
                <a:srgbClr val="FFFFFF"/>
              </a:highlight>
              <a:latin typeface="Verdana"/>
              <a:ea typeface="Verdana"/>
              <a:cs typeface="Verdana"/>
              <a:sym typeface="Verdana"/>
            </a:endParaRPr>
          </a:p>
        </p:txBody>
      </p:sp>
      <p:sp>
        <p:nvSpPr>
          <p:cNvPr id="112" name="Google Shape;112;p21"/>
          <p:cNvSpPr txBox="1"/>
          <p:nvPr/>
        </p:nvSpPr>
        <p:spPr>
          <a:xfrm>
            <a:off x="629250" y="1466525"/>
            <a:ext cx="7476300" cy="3433500"/>
          </a:xfrm>
          <a:prstGeom prst="rect">
            <a:avLst/>
          </a:prstGeom>
          <a:noFill/>
          <a:ln>
            <a:noFill/>
          </a:ln>
        </p:spPr>
        <p:txBody>
          <a:bodyPr anchorCtr="0" anchor="t" bIns="91425" lIns="91425" spcFirstLastPara="1" rIns="91425" wrap="square" tIns="91425">
            <a:noAutofit/>
          </a:bodyPr>
          <a:lstStyle/>
          <a:p>
            <a:pPr indent="-342900" lvl="0" marL="457200" rtl="0" algn="just">
              <a:lnSpc>
                <a:spcPct val="6818"/>
              </a:lnSpc>
              <a:spcBef>
                <a:spcPts val="1200"/>
              </a:spcBef>
              <a:spcAft>
                <a:spcPts val="0"/>
              </a:spcAft>
              <a:buSzPts val="1800"/>
              <a:buFont typeface="Verdana"/>
              <a:buChar char="●"/>
            </a:pPr>
            <a:r>
              <a:rPr lang="en" sz="1800">
                <a:highlight>
                  <a:schemeClr val="accent1"/>
                </a:highlight>
                <a:latin typeface="Verdana"/>
                <a:ea typeface="Verdana"/>
                <a:cs typeface="Verdana"/>
                <a:sym typeface="Verdana"/>
              </a:rPr>
              <a:t>A simple as well as supervised learning  algorithm</a:t>
            </a:r>
            <a:endParaRPr sz="1800">
              <a:highlight>
                <a:schemeClr val="accent1"/>
              </a:highlight>
              <a:latin typeface="Verdana"/>
              <a:ea typeface="Verdana"/>
              <a:cs typeface="Verdana"/>
              <a:sym typeface="Verdana"/>
            </a:endParaRPr>
          </a:p>
          <a:p>
            <a:pPr indent="0" lvl="0" marL="457200" rtl="0" algn="just">
              <a:lnSpc>
                <a:spcPct val="6818"/>
              </a:lnSpc>
              <a:spcBef>
                <a:spcPts val="1200"/>
              </a:spcBef>
              <a:spcAft>
                <a:spcPts val="0"/>
              </a:spcAft>
              <a:buNone/>
            </a:pPr>
            <a:r>
              <a:t/>
            </a:r>
            <a:endParaRPr sz="1800">
              <a:highlight>
                <a:schemeClr val="accent1"/>
              </a:highlight>
              <a:latin typeface="Verdana"/>
              <a:ea typeface="Verdana"/>
              <a:cs typeface="Verdana"/>
              <a:sym typeface="Verdana"/>
            </a:endParaRPr>
          </a:p>
          <a:p>
            <a:pPr indent="-342900" lvl="0" marL="457200" rtl="0" algn="just">
              <a:lnSpc>
                <a:spcPct val="6818"/>
              </a:lnSpc>
              <a:spcBef>
                <a:spcPts val="1200"/>
              </a:spcBef>
              <a:spcAft>
                <a:spcPts val="0"/>
              </a:spcAft>
              <a:buSzPts val="1800"/>
              <a:buFont typeface="Verdana"/>
              <a:buChar char="●"/>
            </a:pPr>
            <a:r>
              <a:rPr lang="en" sz="1800">
                <a:highlight>
                  <a:schemeClr val="accent1"/>
                </a:highlight>
                <a:latin typeface="Verdana"/>
                <a:ea typeface="Verdana"/>
                <a:cs typeface="Verdana"/>
                <a:sym typeface="Verdana"/>
              </a:rPr>
              <a:t>It assumes that all the similar or same things are near to each other or related to each other. For eg: “Birds of a feather flock together.”</a:t>
            </a:r>
            <a:endParaRPr sz="1800">
              <a:highlight>
                <a:schemeClr val="accent1"/>
              </a:highlight>
              <a:latin typeface="Verdana"/>
              <a:ea typeface="Verdana"/>
              <a:cs typeface="Verdana"/>
              <a:sym typeface="Verdana"/>
            </a:endParaRPr>
          </a:p>
          <a:p>
            <a:pPr indent="0" lvl="0" marL="457200" rtl="0" algn="just">
              <a:lnSpc>
                <a:spcPct val="6818"/>
              </a:lnSpc>
              <a:spcBef>
                <a:spcPts val="1200"/>
              </a:spcBef>
              <a:spcAft>
                <a:spcPts val="0"/>
              </a:spcAft>
              <a:buNone/>
            </a:pPr>
            <a:r>
              <a:t/>
            </a:r>
            <a:endParaRPr sz="1800">
              <a:highlight>
                <a:schemeClr val="accent1"/>
              </a:highlight>
              <a:latin typeface="Verdana"/>
              <a:ea typeface="Verdana"/>
              <a:cs typeface="Verdana"/>
              <a:sym typeface="Verdana"/>
            </a:endParaRPr>
          </a:p>
          <a:p>
            <a:pPr indent="-342900" lvl="0" marL="457200" rtl="0" algn="just">
              <a:lnSpc>
                <a:spcPct val="6818"/>
              </a:lnSpc>
              <a:spcBef>
                <a:spcPts val="1200"/>
              </a:spcBef>
              <a:spcAft>
                <a:spcPts val="0"/>
              </a:spcAft>
              <a:buSzPts val="1800"/>
              <a:buFont typeface="Verdana"/>
              <a:buChar char="●"/>
            </a:pPr>
            <a:r>
              <a:rPr lang="en" sz="1800">
                <a:highlight>
                  <a:schemeClr val="accent1"/>
                </a:highlight>
                <a:latin typeface="Verdana"/>
                <a:ea typeface="Verdana"/>
                <a:cs typeface="Verdana"/>
                <a:sym typeface="Verdana"/>
              </a:rPr>
              <a:t>The only disadvantage of this algorithm is it gets much slower with the increase in the number of independent variables.</a:t>
            </a:r>
            <a:endParaRPr sz="1800">
              <a:highlight>
                <a:schemeClr val="accent1"/>
              </a:highlight>
              <a:latin typeface="Verdana"/>
              <a:ea typeface="Verdana"/>
              <a:cs typeface="Verdana"/>
              <a:sym typeface="Verdana"/>
            </a:endParaRPr>
          </a:p>
          <a:p>
            <a:pPr indent="0" lvl="0" marL="457200" rtl="0" algn="just">
              <a:lnSpc>
                <a:spcPct val="6818"/>
              </a:lnSpc>
              <a:spcBef>
                <a:spcPts val="1200"/>
              </a:spcBef>
              <a:spcAft>
                <a:spcPts val="0"/>
              </a:spcAft>
              <a:buNone/>
            </a:pPr>
            <a:r>
              <a:t/>
            </a:r>
            <a:endParaRPr sz="1800">
              <a:solidFill>
                <a:schemeClr val="dk1"/>
              </a:solidFill>
              <a:highlight>
                <a:srgbClr val="FFFFFF"/>
              </a:highlight>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